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7" r:id="rId2"/>
    <p:sldId id="273" r:id="rId3"/>
    <p:sldId id="258" r:id="rId4"/>
    <p:sldId id="259" r:id="rId5"/>
    <p:sldId id="260" r:id="rId6"/>
    <p:sldId id="261" r:id="rId7"/>
    <p:sldId id="271" r:id="rId8"/>
    <p:sldId id="272" r:id="rId9"/>
    <p:sldId id="262" r:id="rId10"/>
    <p:sldId id="263" r:id="rId11"/>
    <p:sldId id="264" r:id="rId12"/>
    <p:sldId id="269"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624"/>
  </p:normalViewPr>
  <p:slideViewPr>
    <p:cSldViewPr snapToGrid="0" snapToObjects="1">
      <p:cViewPr varScale="1">
        <p:scale>
          <a:sx n="113" d="100"/>
          <a:sy n="113" d="100"/>
        </p:scale>
        <p:origin x="288" y="168"/>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5" d="100"/>
          <a:sy n="85" d="100"/>
        </p:scale>
        <p:origin x="3928" y="1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A78E6F-0656-324B-8EE4-96C91EBFD572}" type="datetimeFigureOut">
              <a:rPr lang="en-US" smtClean="0"/>
              <a:t>3/5/18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D64F38F-D739-5540-8A2A-6A55C7669857}" type="slidenum">
              <a:rPr lang="en-US" smtClean="0"/>
              <a:t>‹#›</a:t>
            </a:fld>
            <a:endParaRPr lang="en-US"/>
          </a:p>
        </p:txBody>
      </p:sp>
    </p:spTree>
    <p:extLst>
      <p:ext uri="{BB962C8B-B14F-4D97-AF65-F5344CB8AC3E}">
        <p14:creationId xmlns:p14="http://schemas.microsoft.com/office/powerpoint/2010/main" val="585377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70D61F-A1C9-354E-ACC6-101AFADBF01E}"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50FD06-0CA6-6C4A-86BC-A747783AEEE8}" type="slidenum">
              <a:rPr lang="en-US" smtClean="0"/>
              <a:t>‹#›</a:t>
            </a:fld>
            <a:endParaRPr lang="en-US"/>
          </a:p>
        </p:txBody>
      </p:sp>
    </p:spTree>
    <p:extLst>
      <p:ext uri="{BB962C8B-B14F-4D97-AF65-F5344CB8AC3E}">
        <p14:creationId xmlns:p14="http://schemas.microsoft.com/office/powerpoint/2010/main" val="67879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50FD06-0CA6-6C4A-86BC-A747783AEEE8}" type="slidenum">
              <a:rPr lang="en-US" smtClean="0"/>
              <a:t>1</a:t>
            </a:fld>
            <a:endParaRPr lang="en-US"/>
          </a:p>
        </p:txBody>
      </p:sp>
    </p:spTree>
    <p:extLst>
      <p:ext uri="{BB962C8B-B14F-4D97-AF65-F5344CB8AC3E}">
        <p14:creationId xmlns:p14="http://schemas.microsoft.com/office/powerpoint/2010/main" val="1904197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50FD06-0CA6-6C4A-86BC-A747783AEEE8}" type="slidenum">
              <a:rPr lang="en-US" smtClean="0"/>
              <a:t>2</a:t>
            </a:fld>
            <a:endParaRPr lang="en-US"/>
          </a:p>
        </p:txBody>
      </p:sp>
    </p:spTree>
    <p:extLst>
      <p:ext uri="{BB962C8B-B14F-4D97-AF65-F5344CB8AC3E}">
        <p14:creationId xmlns:p14="http://schemas.microsoft.com/office/powerpoint/2010/main" val="106103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50FD06-0CA6-6C4A-86BC-A747783AEEE8}" type="slidenum">
              <a:rPr lang="en-US" smtClean="0"/>
              <a:t>3</a:t>
            </a:fld>
            <a:endParaRPr lang="en-US"/>
          </a:p>
        </p:txBody>
      </p:sp>
    </p:spTree>
    <p:extLst>
      <p:ext uri="{BB962C8B-B14F-4D97-AF65-F5344CB8AC3E}">
        <p14:creationId xmlns:p14="http://schemas.microsoft.com/office/powerpoint/2010/main" val="106575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1026E8-C314-8A43-AB93-BA01659817CA}"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18118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026E8-C314-8A43-AB93-BA01659817CA}"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190994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026E8-C314-8A43-AB93-BA01659817CA}"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195394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026E8-C314-8A43-AB93-BA01659817CA}"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2127999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026E8-C314-8A43-AB93-BA01659817CA}"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109929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1026E8-C314-8A43-AB93-BA01659817CA}"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100513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1026E8-C314-8A43-AB93-BA01659817CA}" type="datetimeFigureOut">
              <a:rPr lang="en-US" smtClean="0"/>
              <a:t>3/5/18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1138484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1026E8-C314-8A43-AB93-BA01659817CA}" type="datetimeFigureOut">
              <a:rPr lang="en-US" smtClean="0"/>
              <a:t>3/5/18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42610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026E8-C314-8A43-AB93-BA01659817CA}" type="datetimeFigureOut">
              <a:rPr lang="en-US" smtClean="0"/>
              <a:t>3/5/18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175275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026E8-C314-8A43-AB93-BA01659817CA}"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158272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026E8-C314-8A43-AB93-BA01659817CA}"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0C7E7-7403-EE42-A747-873972BB452A}" type="slidenum">
              <a:rPr lang="en-US" smtClean="0"/>
              <a:t>‹#›</a:t>
            </a:fld>
            <a:endParaRPr lang="en-US"/>
          </a:p>
        </p:txBody>
      </p:sp>
    </p:spTree>
    <p:extLst>
      <p:ext uri="{BB962C8B-B14F-4D97-AF65-F5344CB8AC3E}">
        <p14:creationId xmlns:p14="http://schemas.microsoft.com/office/powerpoint/2010/main" val="20759165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1026E8-C314-8A43-AB93-BA01659817CA}" type="datetimeFigureOut">
              <a:rPr lang="en-US" smtClean="0"/>
              <a:t>3/5/18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0C7E7-7403-EE42-A747-873972BB452A}" type="slidenum">
              <a:rPr lang="en-US" smtClean="0"/>
              <a:t>‹#›</a:t>
            </a:fld>
            <a:endParaRPr lang="en-US"/>
          </a:p>
        </p:txBody>
      </p:sp>
    </p:spTree>
    <p:extLst>
      <p:ext uri="{BB962C8B-B14F-4D97-AF65-F5344CB8AC3E}">
        <p14:creationId xmlns:p14="http://schemas.microsoft.com/office/powerpoint/2010/main" val="1370505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emf"/><Relationship Id="rId6" Type="http://schemas.openxmlformats.org/officeDocument/2006/relationships/image" Target="../media/image4.emf"/><Relationship Id="rId7" Type="http://schemas.openxmlformats.org/officeDocument/2006/relationships/image" Target="../media/image5.emf"/><Relationship Id="rId8" Type="http://schemas.openxmlformats.org/officeDocument/2006/relationships/image" Target="../media/image6.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6" Type="http://schemas.openxmlformats.org/officeDocument/2006/relationships/hyperlink" Target="mailto:scott@alalcompins.com" TargetMode="External"/><Relationship Id="rId7" Type="http://schemas.openxmlformats.org/officeDocument/2006/relationships/hyperlink" Target="mailto:jim@alacompins.com" TargetMode="External"/><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image" Target="../media/image5.emf"/><Relationship Id="rId6"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image" Target="../media/image5.emf"/><Relationship Id="rId6"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emf"/><Relationship Id="rId5" Type="http://schemas.openxmlformats.org/officeDocument/2006/relationships/image" Target="../media/image4.emf"/><Relationship Id="rId1" Type="http://schemas.openxmlformats.org/officeDocument/2006/relationships/slideLayout" Target="../slideLayouts/slideLayout5.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5" name="Picture 4" descr="honeycomb-foot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sp>
        <p:nvSpPr>
          <p:cNvPr id="13" name="Hexagon 12"/>
          <p:cNvSpPr/>
          <p:nvPr/>
        </p:nvSpPr>
        <p:spPr>
          <a:xfrm rot="16200000">
            <a:off x="5129199" y="1559122"/>
            <a:ext cx="1846385" cy="2447564"/>
          </a:xfrm>
          <a:prstGeom prst="hexagon">
            <a:avLst/>
          </a:prstGeom>
          <a:solidFill>
            <a:srgbClr val="FFCC66"/>
          </a:solidFill>
          <a:ln w="38100" cmpd="sng">
            <a:solidFill>
              <a:srgbClr val="FFCC66"/>
            </a:solidFill>
          </a:ln>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threePt" dir="t"/>
            </a:scene3d>
            <a:sp3d extrusionH="57150">
              <a:bevelT w="38100" h="38100" prst="relaxedInset"/>
            </a:sp3d>
          </a:bodyPr>
          <a:lstStyle/>
          <a:p>
            <a:pPr algn="ctr"/>
            <a:endParaRPr lang="en-US" sz="1350"/>
          </a:p>
        </p:txBody>
      </p:sp>
      <p:sp>
        <p:nvSpPr>
          <p:cNvPr id="14" name="Hexagon 13"/>
          <p:cNvSpPr/>
          <p:nvPr/>
        </p:nvSpPr>
        <p:spPr>
          <a:xfrm rot="16200000">
            <a:off x="5246184" y="1721097"/>
            <a:ext cx="1631464" cy="2118133"/>
          </a:xfrm>
          <a:prstGeom prst="hexagon">
            <a:avLst/>
          </a:prstGeom>
          <a:solidFill>
            <a:srgbClr val="FFCC66"/>
          </a:solidFill>
          <a:ln w="57150" cmpd="sng">
            <a:solidFill>
              <a:srgbClr val="FF8000"/>
            </a:solidFill>
          </a:ln>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threePt" dir="t"/>
            </a:scene3d>
            <a:sp3d extrusionH="57150">
              <a:bevelT w="38100" h="38100" prst="relaxedInset"/>
            </a:sp3d>
          </a:bodyPr>
          <a:lstStyle/>
          <a:p>
            <a:pPr algn="ctr"/>
            <a:endParaRPr lang="en-US" sz="1350"/>
          </a:p>
        </p:txBody>
      </p:sp>
      <p:sp>
        <p:nvSpPr>
          <p:cNvPr id="15" name="Hexagon 14"/>
          <p:cNvSpPr/>
          <p:nvPr/>
        </p:nvSpPr>
        <p:spPr>
          <a:xfrm rot="16200000">
            <a:off x="6383332" y="3035672"/>
            <a:ext cx="1846385" cy="2447564"/>
          </a:xfrm>
          <a:prstGeom prst="hexagon">
            <a:avLst/>
          </a:prstGeom>
          <a:solidFill>
            <a:srgbClr val="FFCC66"/>
          </a:solidFill>
          <a:ln w="38100" cmpd="sng">
            <a:solidFill>
              <a:srgbClr val="FFCC66"/>
            </a:solidFill>
          </a:ln>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threePt" dir="t"/>
            </a:scene3d>
            <a:sp3d extrusionH="57150">
              <a:bevelT w="38100" h="38100" prst="relaxedInset"/>
            </a:sp3d>
          </a:bodyPr>
          <a:lstStyle/>
          <a:p>
            <a:pPr algn="ctr"/>
            <a:endParaRPr lang="en-US" sz="1350"/>
          </a:p>
        </p:txBody>
      </p:sp>
      <p:sp>
        <p:nvSpPr>
          <p:cNvPr id="16" name="Hexagon 15"/>
          <p:cNvSpPr/>
          <p:nvPr/>
        </p:nvSpPr>
        <p:spPr>
          <a:xfrm rot="16200000">
            <a:off x="6487779" y="3211690"/>
            <a:ext cx="1631464" cy="2118133"/>
          </a:xfrm>
          <a:prstGeom prst="hexagon">
            <a:avLst/>
          </a:prstGeom>
          <a:solidFill>
            <a:srgbClr val="FFCC66"/>
          </a:solidFill>
          <a:ln w="57150" cmpd="sng">
            <a:solidFill>
              <a:srgbClr val="FF8000"/>
            </a:solidFill>
          </a:ln>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threePt" dir="t"/>
            </a:scene3d>
            <a:sp3d extrusionH="57150">
              <a:bevelT w="38100" h="38100" prst="relaxedInset"/>
            </a:sp3d>
          </a:bodyPr>
          <a:lstStyle/>
          <a:p>
            <a:pPr algn="ctr"/>
            <a:endParaRPr lang="en-US" sz="1350"/>
          </a:p>
        </p:txBody>
      </p:sp>
      <p:sp>
        <p:nvSpPr>
          <p:cNvPr id="17" name="Hexagon 16"/>
          <p:cNvSpPr/>
          <p:nvPr/>
        </p:nvSpPr>
        <p:spPr>
          <a:xfrm rot="16200000">
            <a:off x="3808691" y="3037746"/>
            <a:ext cx="1846385" cy="2447564"/>
          </a:xfrm>
          <a:prstGeom prst="hexagon">
            <a:avLst/>
          </a:prstGeom>
          <a:solidFill>
            <a:srgbClr val="FFCC66"/>
          </a:solidFill>
          <a:ln w="38100" cmpd="sng">
            <a:solidFill>
              <a:srgbClr val="FFCC66"/>
            </a:solidFill>
          </a:ln>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threePt" dir="t"/>
            </a:scene3d>
            <a:sp3d extrusionH="57150">
              <a:bevelT w="38100" h="38100" prst="relaxedInset"/>
            </a:sp3d>
          </a:bodyPr>
          <a:lstStyle/>
          <a:p>
            <a:pPr algn="ctr"/>
            <a:endParaRPr lang="en-US" sz="1350"/>
          </a:p>
        </p:txBody>
      </p:sp>
      <p:sp>
        <p:nvSpPr>
          <p:cNvPr id="18" name="Hexagon 17"/>
          <p:cNvSpPr/>
          <p:nvPr/>
        </p:nvSpPr>
        <p:spPr>
          <a:xfrm rot="16200000">
            <a:off x="3917640" y="3193785"/>
            <a:ext cx="1631464" cy="2118133"/>
          </a:xfrm>
          <a:prstGeom prst="hexagon">
            <a:avLst/>
          </a:prstGeom>
          <a:solidFill>
            <a:srgbClr val="FFCC66"/>
          </a:solidFill>
          <a:ln w="57150" cmpd="sng">
            <a:solidFill>
              <a:srgbClr val="FF8000"/>
            </a:solidFill>
          </a:ln>
          <a:effectLst/>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threePt" dir="t"/>
            </a:scene3d>
            <a:sp3d extrusionH="57150">
              <a:bevelT w="38100" h="38100" prst="relaxedInset"/>
            </a:sp3d>
          </a:bodyPr>
          <a:lstStyle/>
          <a:p>
            <a:pPr algn="ctr"/>
            <a:endParaRPr lang="en-US" sz="1350"/>
          </a:p>
        </p:txBody>
      </p:sp>
      <p:pic>
        <p:nvPicPr>
          <p:cNvPr id="19" name="Picture 18" descr="bee.pdf"/>
          <p:cNvPicPr>
            <a:picLocks noChangeAspect="1"/>
          </p:cNvPicPr>
          <p:nvPr/>
        </p:nvPicPr>
        <p:blipFill rotWithShape="1">
          <a:blip r:embed="rId5">
            <a:extLst>
              <a:ext uri="{28A0092B-C50C-407E-A947-70E740481C1C}">
                <a14:useLocalDpi xmlns:a14="http://schemas.microsoft.com/office/drawing/2010/main" val="0"/>
              </a:ext>
            </a:extLst>
          </a:blip>
          <a:srcRect l="41467" t="41013" r="44148" b="46503"/>
          <a:stretch/>
        </p:blipFill>
        <p:spPr>
          <a:xfrm>
            <a:off x="4598328" y="3866419"/>
            <a:ext cx="2333902" cy="1893935"/>
          </a:xfrm>
          <a:prstGeom prst="rect">
            <a:avLst/>
          </a:prstGeom>
        </p:spPr>
      </p:pic>
      <p:sp>
        <p:nvSpPr>
          <p:cNvPr id="20" name="Rectangle 19"/>
          <p:cNvSpPr/>
          <p:nvPr/>
        </p:nvSpPr>
        <p:spPr>
          <a:xfrm>
            <a:off x="3674305" y="6491875"/>
            <a:ext cx="4441830" cy="35581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1" name="TextBox 20"/>
          <p:cNvSpPr txBox="1"/>
          <p:nvPr/>
        </p:nvSpPr>
        <p:spPr>
          <a:xfrm>
            <a:off x="3508101" y="6506139"/>
            <a:ext cx="4441829" cy="323165"/>
          </a:xfrm>
          <a:prstGeom prst="rect">
            <a:avLst/>
          </a:prstGeom>
          <a:noFill/>
        </p:spPr>
        <p:txBody>
          <a:bodyPr wrap="square" rtlCol="0">
            <a:spAutoFit/>
          </a:bodyPr>
          <a:lstStyle/>
          <a:p>
            <a:pPr algn="ctr"/>
            <a:r>
              <a:rPr lang="en-US" sz="1500" dirty="0">
                <a:solidFill>
                  <a:srgbClr val="FFCC66"/>
                </a:solidFill>
                <a:latin typeface="Mf Hug Me Tight" charset="0"/>
                <a:ea typeface="Mf Hug Me Tight" charset="0"/>
                <a:cs typeface="Mf Hug Me Tight" charset="0"/>
              </a:rPr>
              <a:t>don’t just insure. </a:t>
            </a:r>
            <a:r>
              <a:rPr lang="en-US" sz="1500" dirty="0">
                <a:solidFill>
                  <a:schemeClr val="bg1"/>
                </a:solidFill>
                <a:latin typeface="KG The Last Time"/>
                <a:cs typeface="KG The Last Time"/>
              </a:rPr>
              <a:t>BE SURE.</a:t>
            </a:r>
          </a:p>
        </p:txBody>
      </p:sp>
      <p:pic>
        <p:nvPicPr>
          <p:cNvPr id="12" name="Picture 11" descr="AlaCOMP-tag.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9224" y="354543"/>
            <a:ext cx="4359562" cy="1008875"/>
          </a:xfrm>
          <a:prstGeom prst="rect">
            <a:avLst/>
          </a:prstGeom>
        </p:spPr>
      </p:pic>
      <p:pic>
        <p:nvPicPr>
          <p:cNvPr id="22" name="Picture 21" descr="beehive-bee-wide.pdf"/>
          <p:cNvPicPr>
            <a:picLocks noChangeAspect="1"/>
          </p:cNvPicPr>
          <p:nvPr/>
        </p:nvPicPr>
        <p:blipFill rotWithShape="1">
          <a:blip r:embed="rId7">
            <a:extLst>
              <a:ext uri="{28A0092B-C50C-407E-A947-70E740481C1C}">
                <a14:useLocalDpi xmlns:a14="http://schemas.microsoft.com/office/drawing/2010/main" val="0"/>
              </a:ext>
            </a:extLst>
          </a:blip>
          <a:srcRect l="33752" t="36378" r="4121" b="25175"/>
          <a:stretch/>
        </p:blipFill>
        <p:spPr>
          <a:xfrm rot="4102739">
            <a:off x="1211221" y="2616615"/>
            <a:ext cx="4204153" cy="2743832"/>
          </a:xfrm>
          <a:prstGeom prst="rect">
            <a:avLst/>
          </a:prstGeom>
        </p:spPr>
      </p:pic>
      <p:sp>
        <p:nvSpPr>
          <p:cNvPr id="10" name="Title 9"/>
          <p:cNvSpPr>
            <a:spLocks noGrp="1"/>
          </p:cNvSpPr>
          <p:nvPr>
            <p:ph type="ctrTitle"/>
          </p:nvPr>
        </p:nvSpPr>
        <p:spPr>
          <a:xfrm>
            <a:off x="10612" y="2063953"/>
            <a:ext cx="12172700" cy="1904456"/>
          </a:xfrm>
        </p:spPr>
        <p:txBody>
          <a:bodyPr>
            <a:noAutofit/>
          </a:bodyPr>
          <a:lstStyle/>
          <a:p>
            <a:r>
              <a:rPr lang="en-US" sz="6600" b="1" dirty="0" smtClean="0">
                <a:latin typeface="BLOCKHEAD DUDE Personal Use" charset="0"/>
                <a:ea typeface="BLOCKHEAD DUDE Personal Use" charset="0"/>
                <a:cs typeface="BLOCKHEAD DUDE Personal Use" charset="0"/>
              </a:rPr>
              <a:t/>
            </a:r>
            <a:br>
              <a:rPr lang="en-US" sz="6600" b="1" dirty="0" smtClean="0">
                <a:latin typeface="BLOCKHEAD DUDE Personal Use" charset="0"/>
                <a:ea typeface="BLOCKHEAD DUDE Personal Use" charset="0"/>
                <a:cs typeface="BLOCKHEAD DUDE Personal Use" charset="0"/>
              </a:rPr>
            </a:br>
            <a:r>
              <a:rPr lang="en-US" sz="6600" b="1" dirty="0" smtClean="0">
                <a:latin typeface="BLOCKHEAD DUDE Personal Use" charset="0"/>
                <a:ea typeface="BLOCKHEAD DUDE Personal Use" charset="0"/>
                <a:cs typeface="BLOCKHEAD DUDE Personal Use" charset="0"/>
              </a:rPr>
              <a:t>Establishing </a:t>
            </a:r>
            <a:r>
              <a:rPr lang="en-US" sz="6600" b="1" dirty="0">
                <a:latin typeface="BLOCKHEAD DUDE Personal Use" charset="0"/>
                <a:ea typeface="BLOCKHEAD DUDE Personal Use" charset="0"/>
                <a:cs typeface="BLOCKHEAD DUDE Personal Use" charset="0"/>
              </a:rPr>
              <a:t>a Medical Protocol </a:t>
            </a:r>
            <a:endParaRPr lang="en-US" sz="6600" dirty="0"/>
          </a:p>
        </p:txBody>
      </p:sp>
      <p:sp>
        <p:nvSpPr>
          <p:cNvPr id="11" name="Subtitle 10"/>
          <p:cNvSpPr>
            <a:spLocks noGrp="1"/>
          </p:cNvSpPr>
          <p:nvPr>
            <p:ph type="subTitle" idx="1"/>
          </p:nvPr>
        </p:nvSpPr>
        <p:spPr>
          <a:xfrm>
            <a:off x="1061156" y="5363353"/>
            <a:ext cx="9144000" cy="547865"/>
          </a:xfrm>
        </p:spPr>
        <p:txBody>
          <a:bodyPr>
            <a:normAutofit/>
          </a:bodyPr>
          <a:lstStyle/>
          <a:p>
            <a:r>
              <a:rPr lang="en-US" sz="2800" dirty="0" smtClean="0">
                <a:latin typeface="Brady Bunch Remastered" charset="0"/>
                <a:ea typeface="Brady Bunch Remastered" charset="0"/>
                <a:cs typeface="Brady Bunch Remastered" charset="0"/>
              </a:rPr>
              <a:t>Presented By: Scott Hunter and Kelly Marino</a:t>
            </a:r>
            <a:endParaRPr lang="en-US" sz="2800" dirty="0">
              <a:latin typeface="Brady Bunch Remastered" charset="0"/>
              <a:ea typeface="Brady Bunch Remastered" charset="0"/>
              <a:cs typeface="Brady Bunch Remastered" charset="0"/>
            </a:endParaRPr>
          </a:p>
        </p:txBody>
      </p:sp>
      <p:pic>
        <p:nvPicPr>
          <p:cNvPr id="23" name="Picture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78332" y="354543"/>
            <a:ext cx="1903949" cy="977859"/>
          </a:xfrm>
          <a:prstGeom prst="rect">
            <a:avLst/>
          </a:prstGeom>
        </p:spPr>
      </p:pic>
    </p:spTree>
    <p:extLst>
      <p:ext uri="{BB962C8B-B14F-4D97-AF65-F5344CB8AC3E}">
        <p14:creationId xmlns:p14="http://schemas.microsoft.com/office/powerpoint/2010/main" val="1018809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10" name="Title 9"/>
          <p:cNvSpPr>
            <a:spLocks noGrp="1"/>
          </p:cNvSpPr>
          <p:nvPr>
            <p:ph type="title"/>
          </p:nvPr>
        </p:nvSpPr>
        <p:spPr/>
        <p:txBody>
          <a:bodyPr/>
          <a:lstStyle/>
          <a:p>
            <a:pPr algn="ctr"/>
            <a:r>
              <a:rPr lang="en-US" dirty="0" smtClean="0">
                <a:latin typeface="BLOCKHEAD DUDE Personal Use" charset="0"/>
                <a:ea typeface="BLOCKHEAD DUDE Personal Use" charset="0"/>
                <a:cs typeface="BLOCKHEAD DUDE Personal Use" charset="0"/>
              </a:rPr>
              <a:t>Comparison of Companies:</a:t>
            </a:r>
            <a:br>
              <a:rPr lang="en-US" dirty="0" smtClean="0">
                <a:latin typeface="BLOCKHEAD DUDE Personal Use" charset="0"/>
                <a:ea typeface="BLOCKHEAD DUDE Personal Use" charset="0"/>
                <a:cs typeface="BLOCKHEAD DUDE Personal Use" charset="0"/>
              </a:rPr>
            </a:br>
            <a:r>
              <a:rPr lang="en-US" sz="2400" dirty="0" smtClean="0">
                <a:latin typeface="BLOCKHEAD DUDE Personal Use" charset="0"/>
                <a:ea typeface="BLOCKHEAD DUDE Personal Use" charset="0"/>
                <a:cs typeface="BLOCKHEAD DUDE Personal Use" charset="0"/>
              </a:rPr>
              <a:t>difference between claim cost</a:t>
            </a:r>
            <a:endParaRPr lang="en-US" sz="2400" dirty="0">
              <a:latin typeface="BLOCKHEAD DUDE Personal Use" charset="0"/>
              <a:ea typeface="BLOCKHEAD DUDE Personal Use" charset="0"/>
              <a:cs typeface="BLOCKHEAD DUDE Personal Use" charset="0"/>
            </a:endParaRPr>
          </a:p>
        </p:txBody>
      </p:sp>
      <p:sp>
        <p:nvSpPr>
          <p:cNvPr id="11" name="Text Placeholder 10"/>
          <p:cNvSpPr>
            <a:spLocks noGrp="1"/>
          </p:cNvSpPr>
          <p:nvPr>
            <p:ph type="body" idx="1"/>
          </p:nvPr>
        </p:nvSpPr>
        <p:spPr/>
        <p:txBody>
          <a:bodyPr>
            <a:normAutofit lnSpcReduction="10000"/>
          </a:bodyPr>
          <a:lstStyle/>
          <a:p>
            <a:pPr algn="ctr"/>
            <a:r>
              <a:rPr lang="en-US" dirty="0" smtClean="0">
                <a:latin typeface="KG The Last Time" charset="0"/>
                <a:ea typeface="KG The Last Time" charset="0"/>
                <a:cs typeface="KG The Last Time" charset="0"/>
              </a:rPr>
              <a:t>Company A</a:t>
            </a:r>
          </a:p>
          <a:p>
            <a:pPr algn="ctr"/>
            <a:r>
              <a:rPr lang="en-US" dirty="0" smtClean="0">
                <a:latin typeface="KG The Last Time" charset="0"/>
                <a:ea typeface="KG The Last Time" charset="0"/>
                <a:cs typeface="KG The Last Time" charset="0"/>
              </a:rPr>
              <a:t> </a:t>
            </a:r>
            <a:r>
              <a:rPr lang="en-US" sz="1800" dirty="0" smtClean="0">
                <a:latin typeface="KG The Last Time" charset="0"/>
                <a:ea typeface="KG The Last Time" charset="0"/>
                <a:cs typeface="KG The Last Time" charset="0"/>
              </a:rPr>
              <a:t>(No Medical Protocol)</a:t>
            </a:r>
            <a:endParaRPr lang="en-US" sz="1800" dirty="0">
              <a:latin typeface="KG The Last Time" charset="0"/>
              <a:ea typeface="KG The Last Time" charset="0"/>
              <a:cs typeface="KG The Last Time" charset="0"/>
            </a:endParaRPr>
          </a:p>
        </p:txBody>
      </p:sp>
      <p:sp>
        <p:nvSpPr>
          <p:cNvPr id="12" name="Content Placeholder 11"/>
          <p:cNvSpPr>
            <a:spLocks noGrp="1"/>
          </p:cNvSpPr>
          <p:nvPr>
            <p:ph sz="half" idx="2"/>
          </p:nvPr>
        </p:nvSpPr>
        <p:spPr>
          <a:xfrm>
            <a:off x="839788" y="2505075"/>
            <a:ext cx="5414256" cy="3236813"/>
          </a:xfrm>
          <a:ln>
            <a:solidFill>
              <a:schemeClr val="tx1"/>
            </a:solidFill>
          </a:ln>
        </p:spPr>
        <p:txBody>
          <a:bodyPr>
            <a:normAutofit/>
          </a:bodyPr>
          <a:lstStyle/>
          <a:p>
            <a:endParaRPr lang="en-US" sz="800" dirty="0" smtClean="0"/>
          </a:p>
          <a:p>
            <a:r>
              <a:rPr lang="en-US" sz="2600" dirty="0" smtClean="0">
                <a:latin typeface="Marker Felt Thin" charset="0"/>
                <a:ea typeface="Marker Felt Thin" charset="0"/>
                <a:cs typeface="Marker Felt Thin" charset="0"/>
              </a:rPr>
              <a:t>1</a:t>
            </a:r>
            <a:r>
              <a:rPr lang="en-US" sz="2600" baseline="30000" dirty="0" smtClean="0">
                <a:latin typeface="Marker Felt Thin" charset="0"/>
                <a:ea typeface="Marker Felt Thin" charset="0"/>
                <a:cs typeface="Marker Felt Thin" charset="0"/>
              </a:rPr>
              <a:t>st</a:t>
            </a:r>
            <a:r>
              <a:rPr lang="en-US" sz="2600" dirty="0" smtClean="0">
                <a:latin typeface="Marker Felt Thin" charset="0"/>
                <a:ea typeface="Marker Felt Thin" charset="0"/>
                <a:cs typeface="Marker Felt Thin" charset="0"/>
              </a:rPr>
              <a:t> Visit: ER: $3,836.19</a:t>
            </a:r>
          </a:p>
          <a:p>
            <a:r>
              <a:rPr lang="en-US" sz="2600" dirty="0" smtClean="0">
                <a:latin typeface="Marker Felt Thin" charset="0"/>
                <a:ea typeface="Marker Felt Thin" charset="0"/>
                <a:cs typeface="Marker Felt Thin" charset="0"/>
              </a:rPr>
              <a:t>2</a:t>
            </a:r>
            <a:r>
              <a:rPr lang="en-US" sz="2600" baseline="30000" dirty="0" smtClean="0">
                <a:latin typeface="Marker Felt Thin" charset="0"/>
                <a:ea typeface="Marker Felt Thin" charset="0"/>
                <a:cs typeface="Marker Felt Thin" charset="0"/>
              </a:rPr>
              <a:t>nd</a:t>
            </a:r>
            <a:r>
              <a:rPr lang="en-US" sz="2600" dirty="0" smtClean="0">
                <a:latin typeface="Marker Felt Thin" charset="0"/>
                <a:ea typeface="Marker Felt Thin" charset="0"/>
                <a:cs typeface="Marker Felt Thin" charset="0"/>
              </a:rPr>
              <a:t> Visit: Family Doctor: $160.96</a:t>
            </a:r>
          </a:p>
          <a:p>
            <a:r>
              <a:rPr lang="en-US" sz="2600" dirty="0" smtClean="0">
                <a:latin typeface="Marker Felt Thin" charset="0"/>
                <a:ea typeface="Marker Felt Thin" charset="0"/>
                <a:cs typeface="Marker Felt Thin" charset="0"/>
              </a:rPr>
              <a:t>3</a:t>
            </a:r>
            <a:r>
              <a:rPr lang="en-US" sz="2600" baseline="30000" dirty="0" smtClean="0">
                <a:latin typeface="Marker Felt Thin" charset="0"/>
                <a:ea typeface="Marker Felt Thin" charset="0"/>
                <a:cs typeface="Marker Felt Thin" charset="0"/>
              </a:rPr>
              <a:t>rd</a:t>
            </a:r>
            <a:r>
              <a:rPr lang="en-US" sz="2600" dirty="0" smtClean="0">
                <a:latin typeface="Marker Felt Thin" charset="0"/>
                <a:ea typeface="Marker Felt Thin" charset="0"/>
                <a:cs typeface="Marker Felt Thin" charset="0"/>
              </a:rPr>
              <a:t> Visit: ER: $352.06</a:t>
            </a:r>
          </a:p>
          <a:p>
            <a:r>
              <a:rPr lang="en-US" sz="2600" dirty="0" smtClean="0">
                <a:latin typeface="Marker Felt Thin" charset="0"/>
                <a:ea typeface="Marker Felt Thin" charset="0"/>
                <a:cs typeface="Marker Felt Thin" charset="0"/>
              </a:rPr>
              <a:t>4</a:t>
            </a:r>
            <a:r>
              <a:rPr lang="en-US" sz="2600" baseline="30000" dirty="0" smtClean="0">
                <a:latin typeface="Marker Felt Thin" charset="0"/>
                <a:ea typeface="Marker Felt Thin" charset="0"/>
                <a:cs typeface="Marker Felt Thin" charset="0"/>
              </a:rPr>
              <a:t>th</a:t>
            </a:r>
            <a:r>
              <a:rPr lang="en-US" sz="2600" dirty="0" smtClean="0">
                <a:latin typeface="Marker Felt Thin" charset="0"/>
                <a:ea typeface="Marker Felt Thin" charset="0"/>
                <a:cs typeface="Marker Felt Thin" charset="0"/>
              </a:rPr>
              <a:t> Visit: Family Doctor: $179.38</a:t>
            </a:r>
          </a:p>
          <a:p>
            <a:r>
              <a:rPr lang="en-US" sz="2600" dirty="0" smtClean="0">
                <a:latin typeface="Marker Felt Thin" charset="0"/>
                <a:ea typeface="Marker Felt Thin" charset="0"/>
                <a:cs typeface="Marker Felt Thin" charset="0"/>
              </a:rPr>
              <a:t>Indemnity payment: $231.27</a:t>
            </a:r>
          </a:p>
          <a:p>
            <a:pPr marL="0" indent="0" algn="ctr">
              <a:buNone/>
            </a:pPr>
            <a:r>
              <a:rPr lang="en-US" sz="2600" b="1" dirty="0" smtClean="0">
                <a:latin typeface="Marker Felt Thin" charset="0"/>
                <a:ea typeface="Marker Felt Thin" charset="0"/>
                <a:cs typeface="Marker Felt Thin" charset="0"/>
              </a:rPr>
              <a:t>TOTAL: $4,759.86</a:t>
            </a:r>
          </a:p>
        </p:txBody>
      </p:sp>
      <p:sp>
        <p:nvSpPr>
          <p:cNvPr id="13" name="Text Placeholder 12"/>
          <p:cNvSpPr>
            <a:spLocks noGrp="1"/>
          </p:cNvSpPr>
          <p:nvPr>
            <p:ph type="body" sz="quarter" idx="3"/>
          </p:nvPr>
        </p:nvSpPr>
        <p:spPr/>
        <p:txBody>
          <a:bodyPr>
            <a:normAutofit/>
          </a:bodyPr>
          <a:lstStyle/>
          <a:p>
            <a:pPr algn="ctr"/>
            <a:r>
              <a:rPr lang="en-US" dirty="0" smtClean="0">
                <a:latin typeface="KG The Last Time" charset="0"/>
                <a:ea typeface="KG The Last Time" charset="0"/>
                <a:cs typeface="KG The Last Time" charset="0"/>
              </a:rPr>
              <a:t>Company B</a:t>
            </a:r>
          </a:p>
          <a:p>
            <a:pPr algn="ctr"/>
            <a:r>
              <a:rPr lang="en-US" sz="1800" dirty="0" smtClean="0">
                <a:latin typeface="KG The Last Time" charset="0"/>
                <a:ea typeface="KG The Last Time" charset="0"/>
                <a:cs typeface="KG The Last Time" charset="0"/>
              </a:rPr>
              <a:t>(medical Protocol in place)</a:t>
            </a:r>
            <a:endParaRPr lang="en-US" sz="1800" dirty="0">
              <a:latin typeface="KG The Last Time" charset="0"/>
              <a:ea typeface="KG The Last Time" charset="0"/>
              <a:cs typeface="KG The Last Time" charset="0"/>
            </a:endParaRPr>
          </a:p>
        </p:txBody>
      </p:sp>
      <p:sp>
        <p:nvSpPr>
          <p:cNvPr id="14" name="Content Placeholder 13"/>
          <p:cNvSpPr>
            <a:spLocks noGrp="1"/>
          </p:cNvSpPr>
          <p:nvPr>
            <p:ph sz="quarter" idx="4"/>
          </p:nvPr>
        </p:nvSpPr>
        <p:spPr>
          <a:xfrm>
            <a:off x="6257928" y="2505075"/>
            <a:ext cx="5183188" cy="3236813"/>
          </a:xfrm>
          <a:ln>
            <a:solidFill>
              <a:schemeClr val="tx1"/>
            </a:solidFill>
          </a:ln>
        </p:spPr>
        <p:txBody>
          <a:bodyPr>
            <a:normAutofit/>
          </a:bodyPr>
          <a:lstStyle/>
          <a:p>
            <a:endParaRPr lang="en-US" sz="800" dirty="0" smtClean="0"/>
          </a:p>
          <a:p>
            <a:r>
              <a:rPr lang="en-US" sz="2600" dirty="0" smtClean="0">
                <a:latin typeface="Marker Felt Thin" charset="0"/>
                <a:ea typeface="Marker Felt Thin" charset="0"/>
                <a:cs typeface="Marker Felt Thin" charset="0"/>
              </a:rPr>
              <a:t>1</a:t>
            </a:r>
            <a:r>
              <a:rPr lang="en-US" sz="2600" baseline="30000" dirty="0" smtClean="0">
                <a:latin typeface="Marker Felt Thin" charset="0"/>
                <a:ea typeface="Marker Felt Thin" charset="0"/>
                <a:cs typeface="Marker Felt Thin" charset="0"/>
              </a:rPr>
              <a:t>st</a:t>
            </a:r>
            <a:r>
              <a:rPr lang="en-US" sz="2600" dirty="0" smtClean="0">
                <a:latin typeface="Marker Felt Thin" charset="0"/>
                <a:ea typeface="Marker Felt Thin" charset="0"/>
                <a:cs typeface="Marker Felt Thin" charset="0"/>
              </a:rPr>
              <a:t> Visit: Doctor’s Office: $152.71</a:t>
            </a:r>
          </a:p>
          <a:p>
            <a:r>
              <a:rPr lang="en-US" sz="2600" dirty="0" smtClean="0">
                <a:latin typeface="Marker Felt Thin" charset="0"/>
                <a:ea typeface="Marker Felt Thin" charset="0"/>
                <a:cs typeface="Marker Felt Thin" charset="0"/>
              </a:rPr>
              <a:t>2</a:t>
            </a:r>
            <a:r>
              <a:rPr lang="en-US" sz="2600" baseline="30000" dirty="0" smtClean="0">
                <a:latin typeface="Marker Felt Thin" charset="0"/>
                <a:ea typeface="Marker Felt Thin" charset="0"/>
                <a:cs typeface="Marker Felt Thin" charset="0"/>
              </a:rPr>
              <a:t>nd</a:t>
            </a:r>
            <a:r>
              <a:rPr lang="en-US" sz="2600" dirty="0" smtClean="0">
                <a:latin typeface="Marker Felt Thin" charset="0"/>
                <a:ea typeface="Marker Felt Thin" charset="0"/>
                <a:cs typeface="Marker Felt Thin" charset="0"/>
              </a:rPr>
              <a:t> Visit: </a:t>
            </a:r>
            <a:r>
              <a:rPr lang="en-US" sz="2600" dirty="0">
                <a:latin typeface="Marker Felt Thin" charset="0"/>
                <a:ea typeface="Marker Felt Thin" charset="0"/>
                <a:cs typeface="Marker Felt Thin" charset="0"/>
              </a:rPr>
              <a:t>Doctor’s </a:t>
            </a:r>
            <a:r>
              <a:rPr lang="en-US" sz="2600" dirty="0" smtClean="0">
                <a:latin typeface="Marker Felt Thin" charset="0"/>
                <a:ea typeface="Marker Felt Thin" charset="0"/>
                <a:cs typeface="Marker Felt Thin" charset="0"/>
              </a:rPr>
              <a:t>Office: $60.00</a:t>
            </a:r>
            <a:endParaRPr lang="en-US" sz="2600" dirty="0">
              <a:latin typeface="Marker Felt Thin" charset="0"/>
              <a:ea typeface="Marker Felt Thin" charset="0"/>
              <a:cs typeface="Marker Felt Thin" charset="0"/>
            </a:endParaRPr>
          </a:p>
          <a:p>
            <a:r>
              <a:rPr lang="en-US" sz="2600" dirty="0" smtClean="0">
                <a:latin typeface="Marker Felt Thin" charset="0"/>
                <a:ea typeface="Marker Felt Thin" charset="0"/>
                <a:cs typeface="Marker Felt Thin" charset="0"/>
              </a:rPr>
              <a:t>3</a:t>
            </a:r>
            <a:r>
              <a:rPr lang="en-US" sz="2600" baseline="30000" dirty="0" smtClean="0">
                <a:latin typeface="Marker Felt Thin" charset="0"/>
                <a:ea typeface="Marker Felt Thin" charset="0"/>
                <a:cs typeface="Marker Felt Thin" charset="0"/>
              </a:rPr>
              <a:t>rd</a:t>
            </a:r>
            <a:r>
              <a:rPr lang="en-US" sz="2600" dirty="0" smtClean="0">
                <a:latin typeface="Marker Felt Thin" charset="0"/>
                <a:ea typeface="Marker Felt Thin" charset="0"/>
                <a:cs typeface="Marker Felt Thin" charset="0"/>
              </a:rPr>
              <a:t> Visit: </a:t>
            </a:r>
            <a:r>
              <a:rPr lang="en-US" sz="2600" dirty="0">
                <a:latin typeface="Marker Felt Thin" charset="0"/>
                <a:ea typeface="Marker Felt Thin" charset="0"/>
                <a:cs typeface="Marker Felt Thin" charset="0"/>
              </a:rPr>
              <a:t>Doctor’s </a:t>
            </a:r>
            <a:r>
              <a:rPr lang="en-US" sz="2600" dirty="0" smtClean="0">
                <a:latin typeface="Marker Felt Thin" charset="0"/>
                <a:ea typeface="Marker Felt Thin" charset="0"/>
                <a:cs typeface="Marker Felt Thin" charset="0"/>
              </a:rPr>
              <a:t>Office: $68.52</a:t>
            </a:r>
            <a:endParaRPr lang="en-US" sz="2600" dirty="0">
              <a:latin typeface="Marker Felt Thin" charset="0"/>
              <a:ea typeface="Marker Felt Thin" charset="0"/>
              <a:cs typeface="Marker Felt Thin" charset="0"/>
            </a:endParaRPr>
          </a:p>
          <a:p>
            <a:r>
              <a:rPr lang="en-US" sz="2600" dirty="0" smtClean="0">
                <a:latin typeface="Marker Felt Thin" charset="0"/>
                <a:ea typeface="Marker Felt Thin" charset="0"/>
                <a:cs typeface="Marker Felt Thin" charset="0"/>
              </a:rPr>
              <a:t>4th Visit: </a:t>
            </a:r>
            <a:r>
              <a:rPr lang="en-US" sz="2600" dirty="0">
                <a:latin typeface="Marker Felt Thin" charset="0"/>
                <a:ea typeface="Marker Felt Thin" charset="0"/>
                <a:cs typeface="Marker Felt Thin" charset="0"/>
              </a:rPr>
              <a:t>Doctor’s </a:t>
            </a:r>
            <a:r>
              <a:rPr lang="en-US" sz="2600" dirty="0" smtClean="0">
                <a:latin typeface="Marker Felt Thin" charset="0"/>
                <a:ea typeface="Marker Felt Thin" charset="0"/>
                <a:cs typeface="Marker Felt Thin" charset="0"/>
              </a:rPr>
              <a:t>Office: $68.52</a:t>
            </a:r>
          </a:p>
          <a:p>
            <a:pPr marL="0" indent="0" algn="ctr">
              <a:buNone/>
            </a:pPr>
            <a:r>
              <a:rPr lang="en-US" sz="2600" b="1" dirty="0" smtClean="0">
                <a:latin typeface="Marker Felt Thin" charset="0"/>
                <a:ea typeface="Marker Felt Thin" charset="0"/>
                <a:cs typeface="Marker Felt Thin" charset="0"/>
              </a:rPr>
              <a:t>TOTAL: $349.75</a:t>
            </a:r>
            <a:endParaRPr lang="en-US" sz="2600" b="1" dirty="0">
              <a:latin typeface="Marker Felt Thin" charset="0"/>
              <a:ea typeface="Marker Felt Thin" charset="0"/>
              <a:cs typeface="Marker Felt Thin" charset="0"/>
            </a:endParaRPr>
          </a:p>
        </p:txBody>
      </p:sp>
      <p:sp>
        <p:nvSpPr>
          <p:cNvPr id="15" name="TextBox 14"/>
          <p:cNvSpPr txBox="1"/>
          <p:nvPr/>
        </p:nvSpPr>
        <p:spPr>
          <a:xfrm>
            <a:off x="1862062" y="6370537"/>
            <a:ext cx="6243361" cy="276999"/>
          </a:xfrm>
          <a:prstGeom prst="rect">
            <a:avLst/>
          </a:prstGeom>
          <a:noFill/>
        </p:spPr>
        <p:txBody>
          <a:bodyPr wrap="square" rtlCol="0">
            <a:spAutoFit/>
          </a:bodyPr>
          <a:lstStyle/>
          <a:p>
            <a:r>
              <a:rPr lang="en-US" sz="1200" dirty="0" smtClean="0">
                <a:latin typeface="Bebas Neue" charset="0"/>
                <a:ea typeface="Bebas Neue" charset="0"/>
                <a:cs typeface="Bebas Neue" charset="0"/>
              </a:rPr>
              <a:t>These are all approximate cost and are to show the difference in having a medical </a:t>
            </a:r>
            <a:r>
              <a:rPr lang="en-US" sz="1200" dirty="0" err="1" smtClean="0">
                <a:latin typeface="Bebas Neue" charset="0"/>
                <a:ea typeface="Bebas Neue" charset="0"/>
                <a:cs typeface="Bebas Neue" charset="0"/>
              </a:rPr>
              <a:t>protocl</a:t>
            </a:r>
            <a:r>
              <a:rPr lang="en-US" sz="1200" dirty="0" smtClean="0">
                <a:latin typeface="Bebas Neue" charset="0"/>
                <a:ea typeface="Bebas Neue" charset="0"/>
                <a:cs typeface="Bebas Neue" charset="0"/>
              </a:rPr>
              <a:t> versus not</a:t>
            </a:r>
            <a:endParaRPr lang="en-US" sz="1200" dirty="0">
              <a:latin typeface="Bebas Neue" charset="0"/>
              <a:ea typeface="Bebas Neue" charset="0"/>
              <a:cs typeface="Bebas Neue" charset="0"/>
            </a:endParaRPr>
          </a:p>
        </p:txBody>
      </p:sp>
      <p:cxnSp>
        <p:nvCxnSpPr>
          <p:cNvPr id="3" name="Straight Connector 2"/>
          <p:cNvCxnSpPr/>
          <p:nvPr/>
        </p:nvCxnSpPr>
        <p:spPr>
          <a:xfrm>
            <a:off x="985925" y="5141393"/>
            <a:ext cx="4865511" cy="11288"/>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331038" y="4661858"/>
            <a:ext cx="4865511" cy="11288"/>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39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10" name="Title 9"/>
          <p:cNvSpPr>
            <a:spLocks noGrp="1"/>
          </p:cNvSpPr>
          <p:nvPr>
            <p:ph type="title"/>
          </p:nvPr>
        </p:nvSpPr>
        <p:spPr/>
        <p:txBody>
          <a:bodyPr/>
          <a:lstStyle/>
          <a:p>
            <a:pPr algn="ctr"/>
            <a:r>
              <a:rPr lang="en-US" dirty="0" smtClean="0">
                <a:latin typeface="BLOCKHEAD DUDE Personal Use" charset="0"/>
                <a:ea typeface="BLOCKHEAD DUDE Personal Use" charset="0"/>
                <a:cs typeface="BLOCKHEAD DUDE Personal Use" charset="0"/>
              </a:rPr>
              <a:t>How work comp is calculated</a:t>
            </a:r>
            <a:endParaRPr lang="en-US" dirty="0">
              <a:latin typeface="BLOCKHEAD DUDE Personal Use" charset="0"/>
              <a:ea typeface="BLOCKHEAD DUDE Personal Use" charset="0"/>
              <a:cs typeface="BLOCKHEAD DUDE Personal Use" charset="0"/>
            </a:endParaRPr>
          </a:p>
        </p:txBody>
      </p:sp>
      <p:sp>
        <p:nvSpPr>
          <p:cNvPr id="12" name="Content Placeholder 11"/>
          <p:cNvSpPr>
            <a:spLocks noGrp="1"/>
          </p:cNvSpPr>
          <p:nvPr>
            <p:ph idx="1"/>
          </p:nvPr>
        </p:nvSpPr>
        <p:spPr>
          <a:xfrm>
            <a:off x="1862062" y="1825625"/>
            <a:ext cx="9491738" cy="4351338"/>
          </a:xfrm>
          <a:ln>
            <a:noFill/>
          </a:ln>
        </p:spPr>
        <p:txBody>
          <a:bodyPr>
            <a:normAutofit/>
          </a:bodyPr>
          <a:lstStyle/>
          <a:p>
            <a:r>
              <a:rPr lang="en-US" dirty="0" smtClean="0">
                <a:latin typeface="KG The Last Time" charset="0"/>
                <a:ea typeface="KG The Last Time" charset="0"/>
                <a:cs typeface="KG The Last Time" charset="0"/>
              </a:rPr>
              <a:t>Frequent losses often result in the occurrence in several loss</a:t>
            </a:r>
          </a:p>
          <a:p>
            <a:r>
              <a:rPr lang="en-US" dirty="0" smtClean="0">
                <a:latin typeface="KG The Last Time" charset="0"/>
                <a:ea typeface="KG The Last Time" charset="0"/>
                <a:cs typeface="KG The Last Time" charset="0"/>
              </a:rPr>
              <a:t>Experience Mod: </a:t>
            </a:r>
          </a:p>
          <a:p>
            <a:pPr lvl="1"/>
            <a:r>
              <a:rPr lang="en-US" dirty="0">
                <a:latin typeface="KG The Last Time" charset="0"/>
                <a:ea typeface="KG The Last Time" charset="0"/>
                <a:cs typeface="KG The Last Time" charset="0"/>
              </a:rPr>
              <a:t>C</a:t>
            </a:r>
            <a:r>
              <a:rPr lang="en-US" dirty="0" smtClean="0">
                <a:latin typeface="KG The Last Time" charset="0"/>
                <a:ea typeface="KG The Last Time" charset="0"/>
                <a:cs typeface="KG The Last Time" charset="0"/>
              </a:rPr>
              <a:t>alculated from the most 3 recent years</a:t>
            </a:r>
          </a:p>
          <a:p>
            <a:pPr lvl="1"/>
            <a:r>
              <a:rPr lang="en-US" dirty="0" smtClean="0">
                <a:latin typeface="KG The Last Time" charset="0"/>
                <a:ea typeface="KG The Last Time" charset="0"/>
                <a:cs typeface="KG The Last Time" charset="0"/>
              </a:rPr>
              <a:t>More occurrences of losses is typically worse than one large loss</a:t>
            </a:r>
          </a:p>
          <a:p>
            <a:r>
              <a:rPr lang="en-US" dirty="0" smtClean="0">
                <a:latin typeface="KG The Last Time" charset="0"/>
                <a:ea typeface="KG The Last Time" charset="0"/>
                <a:cs typeface="KG The Last Time" charset="0"/>
              </a:rPr>
              <a:t>Work Comp:</a:t>
            </a:r>
          </a:p>
          <a:p>
            <a:pPr lvl="1"/>
            <a:r>
              <a:rPr lang="en-US" dirty="0" smtClean="0">
                <a:latin typeface="KG The Last Time" charset="0"/>
                <a:ea typeface="KG The Last Time" charset="0"/>
                <a:cs typeface="KG The Last Time" charset="0"/>
              </a:rPr>
              <a:t>Based on payroll, rates, losses and experience mod</a:t>
            </a:r>
          </a:p>
        </p:txBody>
      </p:sp>
      <p:sp>
        <p:nvSpPr>
          <p:cNvPr id="15" name="TextBox 14"/>
          <p:cNvSpPr txBox="1"/>
          <p:nvPr/>
        </p:nvSpPr>
        <p:spPr>
          <a:xfrm>
            <a:off x="1862062" y="6370537"/>
            <a:ext cx="6243361" cy="276999"/>
          </a:xfrm>
          <a:prstGeom prst="rect">
            <a:avLst/>
          </a:prstGeom>
          <a:noFill/>
        </p:spPr>
        <p:txBody>
          <a:bodyPr wrap="square" rtlCol="0">
            <a:spAutoFit/>
          </a:bodyPr>
          <a:lstStyle/>
          <a:p>
            <a:r>
              <a:rPr lang="en-US" sz="1200" dirty="0" smtClean="0">
                <a:latin typeface="Bebas Neue" charset="0"/>
                <a:ea typeface="Bebas Neue" charset="0"/>
                <a:cs typeface="Bebas Neue" charset="0"/>
              </a:rPr>
              <a:t>These are all approximate cost and are to show the difference in having a medical </a:t>
            </a:r>
            <a:r>
              <a:rPr lang="en-US" sz="1200" dirty="0" err="1" smtClean="0">
                <a:latin typeface="Bebas Neue" charset="0"/>
                <a:ea typeface="Bebas Neue" charset="0"/>
                <a:cs typeface="Bebas Neue" charset="0"/>
              </a:rPr>
              <a:t>protocl</a:t>
            </a:r>
            <a:r>
              <a:rPr lang="en-US" sz="1200" dirty="0" smtClean="0">
                <a:latin typeface="Bebas Neue" charset="0"/>
                <a:ea typeface="Bebas Neue" charset="0"/>
                <a:cs typeface="Bebas Neue" charset="0"/>
              </a:rPr>
              <a:t> versus not</a:t>
            </a:r>
            <a:endParaRPr lang="en-US" sz="1200" dirty="0">
              <a:latin typeface="Bebas Neue" charset="0"/>
              <a:ea typeface="Bebas Neue" charset="0"/>
              <a:cs typeface="Bebas Neue" charset="0"/>
            </a:endParaRPr>
          </a:p>
        </p:txBody>
      </p:sp>
    </p:spTree>
    <p:extLst>
      <p:ext uri="{BB962C8B-B14F-4D97-AF65-F5344CB8AC3E}">
        <p14:creationId xmlns:p14="http://schemas.microsoft.com/office/powerpoint/2010/main" val="2107149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7431">
        <p15:prstTrans prst="crush"/>
      </p:transition>
    </mc:Choice>
    <mc:Fallback xmlns="">
      <p:transition spd="slow" advClick="0" advTm="7431">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10" name="Title 9"/>
          <p:cNvSpPr>
            <a:spLocks noGrp="1"/>
          </p:cNvSpPr>
          <p:nvPr>
            <p:ph type="title"/>
          </p:nvPr>
        </p:nvSpPr>
        <p:spPr/>
        <p:txBody>
          <a:bodyPr>
            <a:normAutofit fontScale="90000"/>
          </a:bodyPr>
          <a:lstStyle/>
          <a:p>
            <a:pPr algn="ctr"/>
            <a:r>
              <a:rPr lang="en-US" dirty="0" smtClean="0">
                <a:latin typeface="BLOCKHEAD DUDE Personal Use" charset="0"/>
                <a:ea typeface="BLOCKHEAD DUDE Personal Use" charset="0"/>
                <a:cs typeface="BLOCKHEAD DUDE Personal Use" charset="0"/>
              </a:rPr>
              <a:t>Comparison of Companies</a:t>
            </a:r>
            <a:br>
              <a:rPr lang="en-US" dirty="0" smtClean="0">
                <a:latin typeface="BLOCKHEAD DUDE Personal Use" charset="0"/>
                <a:ea typeface="BLOCKHEAD DUDE Personal Use" charset="0"/>
                <a:cs typeface="BLOCKHEAD DUDE Personal Use" charset="0"/>
              </a:rPr>
            </a:br>
            <a:r>
              <a:rPr lang="en-US" sz="2700" dirty="0" smtClean="0">
                <a:latin typeface="BLOCKHEAD DUDE Personal Use" charset="0"/>
                <a:ea typeface="BLOCKHEAD DUDE Personal Use" charset="0"/>
                <a:cs typeface="BLOCKHEAD DUDE Personal Use" charset="0"/>
              </a:rPr>
              <a:t>How Losses Effect Experience Mod</a:t>
            </a:r>
            <a:r>
              <a:rPr lang="en-US" dirty="0" smtClean="0">
                <a:latin typeface="BLOCKHEAD DUDE Personal Use" charset="0"/>
                <a:ea typeface="BLOCKHEAD DUDE Personal Use" charset="0"/>
                <a:cs typeface="BLOCKHEAD DUDE Personal Use" charset="0"/>
              </a:rPr>
              <a:t/>
            </a:r>
            <a:br>
              <a:rPr lang="en-US" dirty="0" smtClean="0">
                <a:latin typeface="BLOCKHEAD DUDE Personal Use" charset="0"/>
                <a:ea typeface="BLOCKHEAD DUDE Personal Use" charset="0"/>
                <a:cs typeface="BLOCKHEAD DUDE Personal Use" charset="0"/>
              </a:rPr>
            </a:br>
            <a:endParaRPr lang="en-US" dirty="0">
              <a:latin typeface="BLOCKHEAD DUDE Personal Use" charset="0"/>
              <a:ea typeface="BLOCKHEAD DUDE Personal Use" charset="0"/>
              <a:cs typeface="BLOCKHEAD DUDE Personal Use" charset="0"/>
            </a:endParaRPr>
          </a:p>
        </p:txBody>
      </p:sp>
      <p:sp>
        <p:nvSpPr>
          <p:cNvPr id="11" name="Text Placeholder 10"/>
          <p:cNvSpPr>
            <a:spLocks noGrp="1"/>
          </p:cNvSpPr>
          <p:nvPr>
            <p:ph type="body" idx="1"/>
          </p:nvPr>
        </p:nvSpPr>
        <p:spPr>
          <a:xfrm>
            <a:off x="1418516" y="1681163"/>
            <a:ext cx="4835528" cy="823912"/>
          </a:xfrm>
        </p:spPr>
        <p:txBody>
          <a:bodyPr>
            <a:normAutofit lnSpcReduction="10000"/>
          </a:bodyPr>
          <a:lstStyle/>
          <a:p>
            <a:pPr algn="ctr"/>
            <a:r>
              <a:rPr lang="en-US" dirty="0" smtClean="0">
                <a:latin typeface="KG The Last Time" charset="0"/>
                <a:ea typeface="KG The Last Time" charset="0"/>
                <a:cs typeface="KG The Last Time" charset="0"/>
              </a:rPr>
              <a:t>Company A</a:t>
            </a:r>
          </a:p>
          <a:p>
            <a:pPr algn="ctr"/>
            <a:r>
              <a:rPr lang="en-US" dirty="0" smtClean="0">
                <a:latin typeface="KG The Last Time" charset="0"/>
                <a:ea typeface="KG The Last Time" charset="0"/>
                <a:cs typeface="KG The Last Time" charset="0"/>
              </a:rPr>
              <a:t> </a:t>
            </a:r>
            <a:r>
              <a:rPr lang="en-US" sz="1800" dirty="0" smtClean="0">
                <a:latin typeface="KG The Last Time" charset="0"/>
                <a:ea typeface="KG The Last Time" charset="0"/>
                <a:cs typeface="KG The Last Time" charset="0"/>
              </a:rPr>
              <a:t>(No Medical Protocol)</a:t>
            </a:r>
            <a:endParaRPr lang="en-US" sz="1800" dirty="0">
              <a:latin typeface="KG The Last Time" charset="0"/>
              <a:ea typeface="KG The Last Time" charset="0"/>
              <a:cs typeface="KG The Last Time" charset="0"/>
            </a:endParaRPr>
          </a:p>
        </p:txBody>
      </p:sp>
      <p:sp>
        <p:nvSpPr>
          <p:cNvPr id="12" name="Content Placeholder 11"/>
          <p:cNvSpPr>
            <a:spLocks noGrp="1"/>
          </p:cNvSpPr>
          <p:nvPr>
            <p:ph sz="half" idx="2"/>
          </p:nvPr>
        </p:nvSpPr>
        <p:spPr>
          <a:xfrm>
            <a:off x="1422400" y="2505075"/>
            <a:ext cx="4831644" cy="2247547"/>
          </a:xfrm>
          <a:ln>
            <a:solidFill>
              <a:schemeClr val="tx1"/>
            </a:solidFill>
          </a:ln>
        </p:spPr>
        <p:txBody>
          <a:bodyPr>
            <a:normAutofit/>
          </a:bodyPr>
          <a:lstStyle/>
          <a:p>
            <a:endParaRPr lang="en-US" sz="800" dirty="0" smtClean="0">
              <a:latin typeface="Marker Felt Thin" charset="0"/>
              <a:ea typeface="Marker Felt Thin" charset="0"/>
              <a:cs typeface="Marker Felt Thin" charset="0"/>
            </a:endParaRPr>
          </a:p>
          <a:p>
            <a:r>
              <a:rPr lang="en-US" sz="2600" dirty="0" smtClean="0">
                <a:latin typeface="Marker Felt Thin" charset="0"/>
                <a:ea typeface="Marker Felt Thin" charset="0"/>
                <a:cs typeface="Marker Felt Thin" charset="0"/>
              </a:rPr>
              <a:t>2015 Losses: $10,000</a:t>
            </a:r>
          </a:p>
          <a:p>
            <a:r>
              <a:rPr lang="en-US" sz="2600" dirty="0" smtClean="0">
                <a:latin typeface="Marker Felt Thin" charset="0"/>
                <a:ea typeface="Marker Felt Thin" charset="0"/>
                <a:cs typeface="Marker Felt Thin" charset="0"/>
              </a:rPr>
              <a:t>2016 Losses: $9,000</a:t>
            </a:r>
          </a:p>
          <a:p>
            <a:r>
              <a:rPr lang="en-US" sz="2600" dirty="0" smtClean="0">
                <a:latin typeface="Marker Felt Thin" charset="0"/>
                <a:ea typeface="Marker Felt Thin" charset="0"/>
                <a:cs typeface="Marker Felt Thin" charset="0"/>
              </a:rPr>
              <a:t>2017 Losses: $9,000</a:t>
            </a:r>
            <a:endParaRPr lang="en-US" sz="2600" dirty="0">
              <a:latin typeface="Marker Felt Thin" charset="0"/>
              <a:ea typeface="Marker Felt Thin" charset="0"/>
              <a:cs typeface="Marker Felt Thin" charset="0"/>
            </a:endParaRPr>
          </a:p>
          <a:p>
            <a:r>
              <a:rPr lang="en-US" sz="2600" dirty="0" smtClean="0">
                <a:latin typeface="Marker Felt Thin" charset="0"/>
                <a:ea typeface="Marker Felt Thin" charset="0"/>
                <a:cs typeface="Marker Felt Thin" charset="0"/>
              </a:rPr>
              <a:t>Experience Mod: 1.17</a:t>
            </a:r>
          </a:p>
          <a:p>
            <a:endParaRPr lang="en-US" dirty="0" smtClean="0"/>
          </a:p>
        </p:txBody>
      </p:sp>
      <p:sp>
        <p:nvSpPr>
          <p:cNvPr id="13" name="Text Placeholder 12"/>
          <p:cNvSpPr>
            <a:spLocks noGrp="1"/>
          </p:cNvSpPr>
          <p:nvPr>
            <p:ph type="body" sz="quarter" idx="3"/>
          </p:nvPr>
        </p:nvSpPr>
        <p:spPr>
          <a:xfrm>
            <a:off x="6257928" y="1681163"/>
            <a:ext cx="4455228" cy="823912"/>
          </a:xfrm>
        </p:spPr>
        <p:txBody>
          <a:bodyPr>
            <a:normAutofit/>
          </a:bodyPr>
          <a:lstStyle/>
          <a:p>
            <a:pPr algn="ctr"/>
            <a:r>
              <a:rPr lang="en-US" dirty="0" smtClean="0">
                <a:latin typeface="KG The Last Time" charset="0"/>
                <a:ea typeface="KG The Last Time" charset="0"/>
                <a:cs typeface="KG The Last Time" charset="0"/>
              </a:rPr>
              <a:t>Company B</a:t>
            </a:r>
          </a:p>
          <a:p>
            <a:pPr algn="ctr"/>
            <a:r>
              <a:rPr lang="en-US" sz="1800" dirty="0" smtClean="0">
                <a:latin typeface="KG The Last Time" charset="0"/>
                <a:ea typeface="KG The Last Time" charset="0"/>
                <a:cs typeface="KG The Last Time" charset="0"/>
              </a:rPr>
              <a:t>(medical Protocol in place)</a:t>
            </a:r>
            <a:endParaRPr lang="en-US" sz="1800" dirty="0">
              <a:latin typeface="KG The Last Time" charset="0"/>
              <a:ea typeface="KG The Last Time" charset="0"/>
              <a:cs typeface="KG The Last Time" charset="0"/>
            </a:endParaRPr>
          </a:p>
        </p:txBody>
      </p:sp>
      <p:sp>
        <p:nvSpPr>
          <p:cNvPr id="14" name="Content Placeholder 13"/>
          <p:cNvSpPr>
            <a:spLocks noGrp="1"/>
          </p:cNvSpPr>
          <p:nvPr>
            <p:ph sz="quarter" idx="4"/>
          </p:nvPr>
        </p:nvSpPr>
        <p:spPr>
          <a:xfrm>
            <a:off x="6257928" y="2505075"/>
            <a:ext cx="4455228" cy="2247547"/>
          </a:xfrm>
          <a:ln>
            <a:solidFill>
              <a:schemeClr val="tx1"/>
            </a:solidFill>
          </a:ln>
        </p:spPr>
        <p:txBody>
          <a:bodyPr>
            <a:normAutofit/>
          </a:bodyPr>
          <a:lstStyle/>
          <a:p>
            <a:endParaRPr lang="en-US" sz="800" dirty="0" smtClean="0">
              <a:latin typeface="Marker Felt Thin" charset="0"/>
              <a:ea typeface="Marker Felt Thin" charset="0"/>
              <a:cs typeface="Marker Felt Thin" charset="0"/>
            </a:endParaRPr>
          </a:p>
          <a:p>
            <a:r>
              <a:rPr lang="en-US" sz="2600" dirty="0" smtClean="0">
                <a:latin typeface="Marker Felt Thin" charset="0"/>
                <a:ea typeface="Marker Felt Thin" charset="0"/>
                <a:cs typeface="Marker Felt Thin" charset="0"/>
              </a:rPr>
              <a:t>2015 </a:t>
            </a:r>
            <a:r>
              <a:rPr lang="en-US" sz="2600" dirty="0">
                <a:latin typeface="Marker Felt Thin" charset="0"/>
                <a:ea typeface="Marker Felt Thin" charset="0"/>
                <a:cs typeface="Marker Felt Thin" charset="0"/>
              </a:rPr>
              <a:t>Losses: </a:t>
            </a:r>
            <a:r>
              <a:rPr lang="en-US" sz="2600" dirty="0" smtClean="0">
                <a:latin typeface="Marker Felt Thin" charset="0"/>
                <a:ea typeface="Marker Felt Thin" charset="0"/>
                <a:cs typeface="Marker Felt Thin" charset="0"/>
              </a:rPr>
              <a:t>$</a:t>
            </a:r>
            <a:r>
              <a:rPr lang="en-US" sz="2600" dirty="0">
                <a:latin typeface="Marker Felt Thin" charset="0"/>
                <a:ea typeface="Marker Felt Thin" charset="0"/>
                <a:cs typeface="Marker Felt Thin" charset="0"/>
              </a:rPr>
              <a:t>7</a:t>
            </a:r>
            <a:r>
              <a:rPr lang="en-US" sz="2600" dirty="0" smtClean="0">
                <a:latin typeface="Marker Felt Thin" charset="0"/>
                <a:ea typeface="Marker Felt Thin" charset="0"/>
                <a:cs typeface="Marker Felt Thin" charset="0"/>
              </a:rPr>
              <a:t>,000</a:t>
            </a:r>
            <a:endParaRPr lang="en-US" sz="2600" dirty="0">
              <a:latin typeface="Marker Felt Thin" charset="0"/>
              <a:ea typeface="Marker Felt Thin" charset="0"/>
              <a:cs typeface="Marker Felt Thin" charset="0"/>
            </a:endParaRPr>
          </a:p>
          <a:p>
            <a:r>
              <a:rPr lang="en-US" sz="2600" dirty="0">
                <a:latin typeface="Marker Felt Thin" charset="0"/>
                <a:ea typeface="Marker Felt Thin" charset="0"/>
                <a:cs typeface="Marker Felt Thin" charset="0"/>
              </a:rPr>
              <a:t>2016 Losses: </a:t>
            </a:r>
            <a:r>
              <a:rPr lang="en-US" sz="2600" dirty="0" smtClean="0">
                <a:latin typeface="Marker Felt Thin" charset="0"/>
                <a:ea typeface="Marker Felt Thin" charset="0"/>
                <a:cs typeface="Marker Felt Thin" charset="0"/>
              </a:rPr>
              <a:t>$6,000</a:t>
            </a:r>
            <a:endParaRPr lang="en-US" sz="2600" dirty="0">
              <a:latin typeface="Marker Felt Thin" charset="0"/>
              <a:ea typeface="Marker Felt Thin" charset="0"/>
              <a:cs typeface="Marker Felt Thin" charset="0"/>
            </a:endParaRPr>
          </a:p>
          <a:p>
            <a:r>
              <a:rPr lang="en-US" sz="2600" dirty="0">
                <a:latin typeface="Marker Felt Thin" charset="0"/>
                <a:ea typeface="Marker Felt Thin" charset="0"/>
                <a:cs typeface="Marker Felt Thin" charset="0"/>
              </a:rPr>
              <a:t>2017 Losses: </a:t>
            </a:r>
            <a:r>
              <a:rPr lang="en-US" sz="2600" dirty="0" smtClean="0">
                <a:latin typeface="Marker Felt Thin" charset="0"/>
                <a:ea typeface="Marker Felt Thin" charset="0"/>
                <a:cs typeface="Marker Felt Thin" charset="0"/>
              </a:rPr>
              <a:t>$6,000</a:t>
            </a:r>
            <a:endParaRPr lang="en-US" sz="2600" dirty="0">
              <a:latin typeface="Marker Felt Thin" charset="0"/>
              <a:ea typeface="Marker Felt Thin" charset="0"/>
              <a:cs typeface="Marker Felt Thin" charset="0"/>
            </a:endParaRPr>
          </a:p>
          <a:p>
            <a:r>
              <a:rPr lang="en-US" sz="2600" dirty="0">
                <a:latin typeface="Marker Felt Thin" charset="0"/>
                <a:ea typeface="Marker Felt Thin" charset="0"/>
                <a:cs typeface="Marker Felt Thin" charset="0"/>
              </a:rPr>
              <a:t>Experience Mod: </a:t>
            </a:r>
            <a:r>
              <a:rPr lang="en-US" sz="2600" dirty="0" smtClean="0">
                <a:latin typeface="Marker Felt Thin" charset="0"/>
                <a:ea typeface="Marker Felt Thin" charset="0"/>
                <a:cs typeface="Marker Felt Thin" charset="0"/>
              </a:rPr>
              <a:t>1.09</a:t>
            </a:r>
            <a:endParaRPr lang="en-US" sz="2600" dirty="0">
              <a:latin typeface="Marker Felt Thin" charset="0"/>
              <a:ea typeface="Marker Felt Thin" charset="0"/>
              <a:cs typeface="Marker Felt Thin" charset="0"/>
            </a:endParaRPr>
          </a:p>
          <a:p>
            <a:pPr marL="0" indent="0" algn="ctr">
              <a:buNone/>
            </a:pPr>
            <a:endParaRPr lang="en-US" b="1" dirty="0"/>
          </a:p>
        </p:txBody>
      </p:sp>
      <p:sp>
        <p:nvSpPr>
          <p:cNvPr id="15" name="TextBox 14"/>
          <p:cNvSpPr txBox="1"/>
          <p:nvPr/>
        </p:nvSpPr>
        <p:spPr>
          <a:xfrm>
            <a:off x="1862062" y="6370537"/>
            <a:ext cx="6243361" cy="276999"/>
          </a:xfrm>
          <a:prstGeom prst="rect">
            <a:avLst/>
          </a:prstGeom>
          <a:noFill/>
        </p:spPr>
        <p:txBody>
          <a:bodyPr wrap="square" rtlCol="0">
            <a:spAutoFit/>
          </a:bodyPr>
          <a:lstStyle/>
          <a:p>
            <a:r>
              <a:rPr lang="en-US" sz="1200" dirty="0" smtClean="0">
                <a:latin typeface="Bebas Neue" charset="0"/>
                <a:ea typeface="Bebas Neue" charset="0"/>
                <a:cs typeface="Bebas Neue" charset="0"/>
              </a:rPr>
              <a:t>These are all approximate cost and are to show the difference in having a medical </a:t>
            </a:r>
            <a:r>
              <a:rPr lang="en-US" sz="1200" dirty="0" err="1" smtClean="0">
                <a:latin typeface="Bebas Neue" charset="0"/>
                <a:ea typeface="Bebas Neue" charset="0"/>
                <a:cs typeface="Bebas Neue" charset="0"/>
              </a:rPr>
              <a:t>protocl</a:t>
            </a:r>
            <a:r>
              <a:rPr lang="en-US" sz="1200" dirty="0" smtClean="0">
                <a:latin typeface="Bebas Neue" charset="0"/>
                <a:ea typeface="Bebas Neue" charset="0"/>
                <a:cs typeface="Bebas Neue" charset="0"/>
              </a:rPr>
              <a:t> versus not</a:t>
            </a:r>
            <a:endParaRPr lang="en-US" sz="1200" dirty="0">
              <a:latin typeface="Bebas Neue" charset="0"/>
              <a:ea typeface="Bebas Neue" charset="0"/>
              <a:cs typeface="Bebas Neue" charset="0"/>
            </a:endParaRPr>
          </a:p>
        </p:txBody>
      </p:sp>
      <p:sp>
        <p:nvSpPr>
          <p:cNvPr id="2" name="TextBox 1"/>
          <p:cNvSpPr txBox="1"/>
          <p:nvPr/>
        </p:nvSpPr>
        <p:spPr>
          <a:xfrm>
            <a:off x="1418516" y="5079934"/>
            <a:ext cx="9294640" cy="477054"/>
          </a:xfrm>
          <a:prstGeom prst="rect">
            <a:avLst/>
          </a:prstGeom>
          <a:noFill/>
        </p:spPr>
        <p:txBody>
          <a:bodyPr wrap="square" rtlCol="0">
            <a:spAutoFit/>
          </a:bodyPr>
          <a:lstStyle/>
          <a:p>
            <a:r>
              <a:rPr lang="en-US" sz="2500" dirty="0" smtClean="0">
                <a:latin typeface="KG The Last Time" charset="0"/>
                <a:ea typeface="KG The Last Time" charset="0"/>
                <a:cs typeface="KG The Last Time" charset="0"/>
              </a:rPr>
              <a:t>Company A has an 8% increase over Company B</a:t>
            </a:r>
            <a:endParaRPr lang="en-US" sz="2500" dirty="0">
              <a:latin typeface="KG The Last Time" charset="0"/>
              <a:ea typeface="KG The Last Time" charset="0"/>
              <a:cs typeface="KG The Last Time" charset="0"/>
            </a:endParaRPr>
          </a:p>
        </p:txBody>
      </p:sp>
    </p:spTree>
    <p:extLst>
      <p:ext uri="{BB962C8B-B14F-4D97-AF65-F5344CB8AC3E}">
        <p14:creationId xmlns:p14="http://schemas.microsoft.com/office/powerpoint/2010/main" val="13117093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8" name="Title 7"/>
          <p:cNvSpPr>
            <a:spLocks noGrp="1"/>
          </p:cNvSpPr>
          <p:nvPr>
            <p:ph type="title"/>
          </p:nvPr>
        </p:nvSpPr>
        <p:spPr/>
        <p:txBody>
          <a:bodyPr/>
          <a:lstStyle/>
          <a:p>
            <a:pPr algn="ctr"/>
            <a:r>
              <a:rPr lang="en-US" dirty="0" smtClean="0">
                <a:latin typeface="BLOCKHEAD DUDE Personal Use" charset="0"/>
                <a:ea typeface="BLOCKHEAD DUDE Personal Use" charset="0"/>
                <a:cs typeface="BLOCKHEAD DUDE Personal Use" charset="0"/>
              </a:rPr>
              <a:t>Why A Medical Protocol Helps everyone</a:t>
            </a:r>
            <a:endParaRPr lang="en-US" dirty="0">
              <a:latin typeface="BLOCKHEAD DUDE Personal Use" charset="0"/>
              <a:ea typeface="BLOCKHEAD DUDE Personal Use" charset="0"/>
              <a:cs typeface="BLOCKHEAD DUDE Personal Use" charset="0"/>
            </a:endParaRPr>
          </a:p>
        </p:txBody>
      </p:sp>
      <p:sp>
        <p:nvSpPr>
          <p:cNvPr id="9" name="Content Placeholder 8"/>
          <p:cNvSpPr>
            <a:spLocks noGrp="1"/>
          </p:cNvSpPr>
          <p:nvPr>
            <p:ph idx="1"/>
          </p:nvPr>
        </p:nvSpPr>
        <p:spPr>
          <a:xfrm>
            <a:off x="1920339" y="1690688"/>
            <a:ext cx="9433461" cy="4732690"/>
          </a:xfrm>
        </p:spPr>
        <p:txBody>
          <a:bodyPr>
            <a:normAutofit fontScale="92500" lnSpcReduction="10000"/>
          </a:bodyPr>
          <a:lstStyle/>
          <a:p>
            <a:r>
              <a:rPr lang="en-US" dirty="0" smtClean="0">
                <a:latin typeface="KG The Last Time" charset="0"/>
                <a:ea typeface="KG The Last Time" charset="0"/>
                <a:cs typeface="KG The Last Time" charset="0"/>
              </a:rPr>
              <a:t>How it helps the insured</a:t>
            </a:r>
          </a:p>
          <a:p>
            <a:pPr lvl="1"/>
            <a:r>
              <a:rPr lang="en-US" sz="2200" dirty="0" smtClean="0">
                <a:latin typeface="KG The Last Time" charset="0"/>
                <a:ea typeface="KG The Last Time" charset="0"/>
                <a:cs typeface="KG The Last Time" charset="0"/>
              </a:rPr>
              <a:t>Saves time and money </a:t>
            </a:r>
          </a:p>
          <a:p>
            <a:pPr lvl="1"/>
            <a:r>
              <a:rPr lang="en-US" sz="2200" dirty="0" smtClean="0">
                <a:latin typeface="KG The Last Time" charset="0"/>
                <a:ea typeface="KG The Last Time" charset="0"/>
                <a:cs typeface="KG The Last Time" charset="0"/>
              </a:rPr>
              <a:t>One point of contact for injured </a:t>
            </a:r>
            <a:r>
              <a:rPr lang="en-US" sz="2200" dirty="0" smtClean="0">
                <a:latin typeface="KG The Last Time" charset="0"/>
                <a:ea typeface="KG The Last Time" charset="0"/>
                <a:cs typeface="KG The Last Time" charset="0"/>
              </a:rPr>
              <a:t>employees</a:t>
            </a:r>
            <a:endParaRPr lang="en-US" sz="2200" dirty="0" smtClean="0">
              <a:latin typeface="KG The Last Time" charset="0"/>
              <a:ea typeface="KG The Last Time" charset="0"/>
              <a:cs typeface="KG The Last Time" charset="0"/>
            </a:endParaRPr>
          </a:p>
          <a:p>
            <a:pPr lvl="1"/>
            <a:r>
              <a:rPr lang="en-US" sz="2200" dirty="0" smtClean="0">
                <a:latin typeface="KG The Last Time" charset="0"/>
                <a:ea typeface="KG The Last Time" charset="0"/>
                <a:cs typeface="KG The Last Time" charset="0"/>
              </a:rPr>
              <a:t>Someone looking out for the employers and employees best interest</a:t>
            </a:r>
          </a:p>
          <a:p>
            <a:pPr lvl="1"/>
            <a:r>
              <a:rPr lang="en-US" sz="2200" dirty="0" smtClean="0">
                <a:latin typeface="KG The Last Time" charset="0"/>
                <a:ea typeface="KG The Last Time" charset="0"/>
                <a:cs typeface="KG The Last Time" charset="0"/>
              </a:rPr>
              <a:t>Helps get injured employee back to work (even light duty)</a:t>
            </a:r>
          </a:p>
          <a:p>
            <a:pPr lvl="1"/>
            <a:r>
              <a:rPr lang="en-US" sz="2200" dirty="0" smtClean="0">
                <a:latin typeface="KG The Last Time" charset="0"/>
                <a:ea typeface="KG The Last Time" charset="0"/>
                <a:cs typeface="KG The Last Time" charset="0"/>
              </a:rPr>
              <a:t>Provides RX programs to help injured employee getting prescriptions</a:t>
            </a:r>
          </a:p>
          <a:p>
            <a:pPr lvl="1"/>
            <a:r>
              <a:rPr lang="en-US" sz="2200" dirty="0" smtClean="0">
                <a:latin typeface="KG The Last Time" charset="0"/>
                <a:ea typeface="KG The Last Time" charset="0"/>
                <a:cs typeface="KG The Last Time" charset="0"/>
              </a:rPr>
              <a:t>Reduce workers’ comp cost</a:t>
            </a:r>
          </a:p>
          <a:p>
            <a:pPr lvl="1"/>
            <a:r>
              <a:rPr lang="en-US" sz="2200" dirty="0" smtClean="0">
                <a:latin typeface="KG The Last Time" charset="0"/>
                <a:ea typeface="KG The Last Time" charset="0"/>
                <a:cs typeface="KG The Last Time" charset="0"/>
              </a:rPr>
              <a:t>Helps keep a lower experience mod</a:t>
            </a:r>
          </a:p>
          <a:p>
            <a:r>
              <a:rPr lang="en-US" dirty="0" smtClean="0">
                <a:latin typeface="KG The Last Time" charset="0"/>
                <a:ea typeface="KG The Last Time" charset="0"/>
                <a:cs typeface="KG The Last Time" charset="0"/>
              </a:rPr>
              <a:t>How it helps the workers comp company</a:t>
            </a:r>
          </a:p>
          <a:p>
            <a:pPr lvl="1"/>
            <a:r>
              <a:rPr lang="en-US" sz="2200" dirty="0" smtClean="0">
                <a:latin typeface="KG The Last Time" charset="0"/>
                <a:ea typeface="KG The Last Time" charset="0"/>
                <a:cs typeface="KG The Last Time" charset="0"/>
              </a:rPr>
              <a:t>Reduces medical cost</a:t>
            </a:r>
          </a:p>
          <a:p>
            <a:pPr lvl="1"/>
            <a:r>
              <a:rPr lang="en-US" sz="2200" dirty="0" smtClean="0">
                <a:latin typeface="KG The Last Time" charset="0"/>
                <a:ea typeface="KG The Last Time" charset="0"/>
                <a:cs typeface="KG The Last Time" charset="0"/>
              </a:rPr>
              <a:t>Reduces doctors offices to deal with</a:t>
            </a:r>
          </a:p>
          <a:p>
            <a:pPr lvl="1"/>
            <a:r>
              <a:rPr lang="en-US" sz="2200" dirty="0" smtClean="0">
                <a:latin typeface="KG The Last Time" charset="0"/>
                <a:ea typeface="KG The Last Time" charset="0"/>
                <a:cs typeface="KG The Last Time" charset="0"/>
              </a:rPr>
              <a:t>Overall helps reduce workers’ comp to insured</a:t>
            </a:r>
          </a:p>
          <a:p>
            <a:pPr lvl="1"/>
            <a:endParaRPr lang="en-US" dirty="0" smtClean="0">
              <a:latin typeface="KG The Last Time" charset="0"/>
              <a:ea typeface="KG The Last Time" charset="0"/>
              <a:cs typeface="KG The Last Time" charset="0"/>
            </a:endParaRPr>
          </a:p>
          <a:p>
            <a:pPr lvl="1"/>
            <a:endParaRPr lang="en-US" dirty="0" smtClean="0">
              <a:latin typeface="KG The Last Time" charset="0"/>
              <a:ea typeface="KG The Last Time" charset="0"/>
              <a:cs typeface="KG The Last Time" charset="0"/>
            </a:endParaRPr>
          </a:p>
          <a:p>
            <a:pPr lvl="1"/>
            <a:endParaRPr lang="en-US" dirty="0" smtClean="0">
              <a:latin typeface="KG The Last Time" charset="0"/>
              <a:ea typeface="KG The Last Time" charset="0"/>
              <a:cs typeface="KG The Last Time" charset="0"/>
            </a:endParaRPr>
          </a:p>
          <a:p>
            <a:pPr lvl="1"/>
            <a:endParaRPr lang="en-US" dirty="0" smtClean="0"/>
          </a:p>
          <a:p>
            <a:pPr lvl="1"/>
            <a:endParaRPr lang="en-US" dirty="0" smtClean="0"/>
          </a:p>
        </p:txBody>
      </p:sp>
    </p:spTree>
    <p:extLst>
      <p:ext uri="{BB962C8B-B14F-4D97-AF65-F5344CB8AC3E}">
        <p14:creationId xmlns:p14="http://schemas.microsoft.com/office/powerpoint/2010/main" val="869793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8" name="Title 7"/>
          <p:cNvSpPr>
            <a:spLocks noGrp="1"/>
          </p:cNvSpPr>
          <p:nvPr>
            <p:ph type="title"/>
          </p:nvPr>
        </p:nvSpPr>
        <p:spPr>
          <a:xfrm>
            <a:off x="782369" y="365125"/>
            <a:ext cx="10515600" cy="1325563"/>
          </a:xfrm>
        </p:spPr>
        <p:txBody>
          <a:bodyPr/>
          <a:lstStyle/>
          <a:p>
            <a:pPr algn="ctr"/>
            <a:r>
              <a:rPr lang="en-US" dirty="0" smtClean="0">
                <a:latin typeface="BLOCKHEAD DUDE Personal Use" charset="0"/>
                <a:ea typeface="BLOCKHEAD DUDE Personal Use" charset="0"/>
                <a:cs typeface="BLOCKHEAD DUDE Personal Use" charset="0"/>
              </a:rPr>
              <a:t>RECAP</a:t>
            </a:r>
            <a:endParaRPr lang="en-US" dirty="0">
              <a:latin typeface="BLOCKHEAD DUDE Personal Use" charset="0"/>
              <a:ea typeface="BLOCKHEAD DUDE Personal Use" charset="0"/>
              <a:cs typeface="BLOCKHEAD DUDE Personal Use" charset="0"/>
            </a:endParaRPr>
          </a:p>
        </p:txBody>
      </p:sp>
      <p:sp>
        <p:nvSpPr>
          <p:cNvPr id="9" name="Content Placeholder 8"/>
          <p:cNvSpPr>
            <a:spLocks noGrp="1"/>
          </p:cNvSpPr>
          <p:nvPr>
            <p:ph idx="1"/>
          </p:nvPr>
        </p:nvSpPr>
        <p:spPr>
          <a:xfrm>
            <a:off x="1920339" y="1676400"/>
            <a:ext cx="9377630" cy="4956848"/>
          </a:xfrm>
        </p:spPr>
        <p:txBody>
          <a:bodyPr>
            <a:normAutofit/>
          </a:bodyPr>
          <a:lstStyle/>
          <a:p>
            <a:r>
              <a:rPr lang="en-US" dirty="0" smtClean="0">
                <a:latin typeface="KG The Last Time" charset="0"/>
                <a:ea typeface="KG The Last Time" charset="0"/>
                <a:cs typeface="KG The Last Time" charset="0"/>
              </a:rPr>
              <a:t>What is a Medical Protocol</a:t>
            </a:r>
          </a:p>
          <a:p>
            <a:r>
              <a:rPr lang="en-US" dirty="0" smtClean="0">
                <a:latin typeface="KG The Last Time" charset="0"/>
                <a:ea typeface="KG The Last Time" charset="0"/>
                <a:cs typeface="KG The Last Time" charset="0"/>
              </a:rPr>
              <a:t>What’s the first step to set up a Medical Protocol</a:t>
            </a:r>
          </a:p>
          <a:p>
            <a:r>
              <a:rPr lang="en-US" dirty="0" smtClean="0">
                <a:latin typeface="KG The Last Time" charset="0"/>
                <a:ea typeface="KG The Last Time" charset="0"/>
                <a:cs typeface="KG The Last Time" charset="0"/>
              </a:rPr>
              <a:t>Why  set up a Medical Protocol</a:t>
            </a:r>
          </a:p>
          <a:p>
            <a:pPr lvl="1"/>
            <a:endParaRPr lang="en-US" dirty="0" smtClean="0"/>
          </a:p>
          <a:p>
            <a:pPr lvl="1"/>
            <a:endParaRPr lang="en-US" dirty="0" smtClean="0"/>
          </a:p>
          <a:p>
            <a:pPr lvl="1"/>
            <a:endParaRPr lang="en-US" dirty="0" smtClean="0"/>
          </a:p>
        </p:txBody>
      </p:sp>
      <p:sp>
        <p:nvSpPr>
          <p:cNvPr id="2" name="TextBox 1"/>
          <p:cNvSpPr txBox="1"/>
          <p:nvPr/>
        </p:nvSpPr>
        <p:spPr>
          <a:xfrm>
            <a:off x="782369" y="4334933"/>
            <a:ext cx="9975942" cy="1846659"/>
          </a:xfrm>
          <a:prstGeom prst="rect">
            <a:avLst/>
          </a:prstGeom>
          <a:noFill/>
        </p:spPr>
        <p:txBody>
          <a:bodyPr wrap="square" rtlCol="0">
            <a:spAutoFit/>
          </a:bodyPr>
          <a:lstStyle/>
          <a:p>
            <a:pPr algn="ctr"/>
            <a:r>
              <a:rPr lang="en-US" sz="3200" dirty="0">
                <a:latin typeface="KG The Last Time" charset="0"/>
                <a:ea typeface="KG The Last Time" charset="0"/>
                <a:cs typeface="KG The Last Time" charset="0"/>
              </a:rPr>
              <a:t>Taking the time in the beginning to set up a Medical Protocol can save you money in the end and overtime!</a:t>
            </a:r>
          </a:p>
          <a:p>
            <a:pPr algn="ctr"/>
            <a:endParaRPr lang="en-US" dirty="0"/>
          </a:p>
        </p:txBody>
      </p:sp>
    </p:spTree>
    <p:extLst>
      <p:ext uri="{BB962C8B-B14F-4D97-AF65-F5344CB8AC3E}">
        <p14:creationId xmlns:p14="http://schemas.microsoft.com/office/powerpoint/2010/main" val="2118254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8" name="Title 7"/>
          <p:cNvSpPr>
            <a:spLocks noGrp="1"/>
          </p:cNvSpPr>
          <p:nvPr>
            <p:ph type="title"/>
          </p:nvPr>
        </p:nvSpPr>
        <p:spPr>
          <a:xfrm>
            <a:off x="782369" y="365125"/>
            <a:ext cx="10515600" cy="1325563"/>
          </a:xfrm>
        </p:spPr>
        <p:txBody>
          <a:bodyPr/>
          <a:lstStyle/>
          <a:p>
            <a:pPr algn="ctr"/>
            <a:r>
              <a:rPr lang="en-US" dirty="0" smtClean="0">
                <a:latin typeface="BLOCKHEAD DUDE Personal Use" charset="0"/>
                <a:ea typeface="BLOCKHEAD DUDE Personal Use" charset="0"/>
                <a:cs typeface="BLOCKHEAD DUDE Personal Use" charset="0"/>
              </a:rPr>
              <a:t>QUESTIONS &amp; ANSWERS</a:t>
            </a:r>
            <a:endParaRPr lang="en-US" dirty="0">
              <a:latin typeface="BLOCKHEAD DUDE Personal Use" charset="0"/>
              <a:ea typeface="BLOCKHEAD DUDE Personal Use" charset="0"/>
              <a:cs typeface="BLOCKHEAD DUDE Personal Use" charset="0"/>
            </a:endParaRPr>
          </a:p>
        </p:txBody>
      </p:sp>
      <p:sp>
        <p:nvSpPr>
          <p:cNvPr id="10" name="Title 7"/>
          <p:cNvSpPr txBox="1">
            <a:spLocks/>
          </p:cNvSpPr>
          <p:nvPr/>
        </p:nvSpPr>
        <p:spPr>
          <a:xfrm>
            <a:off x="782369" y="2867055"/>
            <a:ext cx="10515600" cy="2491060"/>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latin typeface="KG The Last Time" charset="0"/>
                <a:ea typeface="KG The Last Time" charset="0"/>
                <a:cs typeface="KG The Last Time" charset="0"/>
              </a:rPr>
              <a:t>If you have any questions or need help setting up a MEDICAL PROTCOL please contact:</a:t>
            </a:r>
          </a:p>
          <a:p>
            <a:pPr algn="ctr"/>
            <a:r>
              <a:rPr lang="en-US" dirty="0" smtClean="0">
                <a:latin typeface="BLOCKHEAD DUDE Personal Use" charset="0"/>
                <a:ea typeface="BLOCKHEAD DUDE Personal Use" charset="0"/>
                <a:cs typeface="BLOCKHEAD DUDE Personal Use" charset="0"/>
              </a:rPr>
              <a:t>Scott: </a:t>
            </a:r>
            <a:r>
              <a:rPr lang="en-US" dirty="0" smtClean="0">
                <a:latin typeface="BLOCKHEAD DUDE Personal Use" charset="0"/>
                <a:ea typeface="BLOCKHEAD DUDE Personal Use" charset="0"/>
                <a:cs typeface="BLOCKHEAD DUDE Personal Use" charset="0"/>
                <a:hlinkClick r:id="rId6"/>
              </a:rPr>
              <a:t>scott@alalcompins.com</a:t>
            </a:r>
            <a:endParaRPr lang="en-US" dirty="0" smtClean="0">
              <a:latin typeface="BLOCKHEAD DUDE Personal Use" charset="0"/>
              <a:ea typeface="BLOCKHEAD DUDE Personal Use" charset="0"/>
              <a:cs typeface="BLOCKHEAD DUDE Personal Use" charset="0"/>
            </a:endParaRPr>
          </a:p>
          <a:p>
            <a:pPr algn="ctr"/>
            <a:r>
              <a:rPr lang="en-US" dirty="0" smtClean="0">
                <a:latin typeface="BLOCKHEAD DUDE Personal Use" charset="0"/>
                <a:ea typeface="BLOCKHEAD DUDE Personal Use" charset="0"/>
                <a:cs typeface="BLOCKHEAD DUDE Personal Use" charset="0"/>
              </a:rPr>
              <a:t>Jim: </a:t>
            </a:r>
            <a:r>
              <a:rPr lang="en-US" dirty="0" smtClean="0">
                <a:latin typeface="BLOCKHEAD DUDE Personal Use" charset="0"/>
                <a:ea typeface="BLOCKHEAD DUDE Personal Use" charset="0"/>
                <a:cs typeface="BLOCKHEAD DUDE Personal Use" charset="0"/>
                <a:hlinkClick r:id="rId7"/>
              </a:rPr>
              <a:t>jim@alacompins.com</a:t>
            </a:r>
            <a:endParaRPr lang="en-US" dirty="0" smtClean="0">
              <a:latin typeface="BLOCKHEAD DUDE Personal Use" charset="0"/>
              <a:ea typeface="BLOCKHEAD DUDE Personal Use" charset="0"/>
              <a:cs typeface="BLOCKHEAD DUDE Personal Use" charset="0"/>
            </a:endParaRPr>
          </a:p>
          <a:p>
            <a:pPr algn="ctr"/>
            <a:r>
              <a:rPr lang="en-US" dirty="0" smtClean="0">
                <a:latin typeface="KG The Last Time" charset="0"/>
                <a:ea typeface="KG The Last Time" charset="0"/>
                <a:cs typeface="KG The Last Time" charset="0"/>
              </a:rPr>
              <a:t>334-215-8234 </a:t>
            </a:r>
            <a:endParaRPr lang="en-US" dirty="0">
              <a:latin typeface="KG The Last Time" charset="0"/>
              <a:ea typeface="KG The Last Time" charset="0"/>
              <a:cs typeface="KG The Last Time" charset="0"/>
            </a:endParaRPr>
          </a:p>
        </p:txBody>
      </p:sp>
    </p:spTree>
    <p:extLst>
      <p:ext uri="{BB962C8B-B14F-4D97-AF65-F5344CB8AC3E}">
        <p14:creationId xmlns:p14="http://schemas.microsoft.com/office/powerpoint/2010/main" val="2133431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5">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2" name="TextBox 1"/>
          <p:cNvSpPr txBox="1"/>
          <p:nvPr/>
        </p:nvSpPr>
        <p:spPr>
          <a:xfrm>
            <a:off x="10611" y="785931"/>
            <a:ext cx="12181389" cy="830997"/>
          </a:xfrm>
          <a:prstGeom prst="rect">
            <a:avLst/>
          </a:prstGeom>
          <a:noFill/>
        </p:spPr>
        <p:txBody>
          <a:bodyPr wrap="square" rtlCol="0">
            <a:spAutoFit/>
          </a:bodyPr>
          <a:lstStyle/>
          <a:p>
            <a:pPr algn="ctr"/>
            <a:r>
              <a:rPr lang="en-US" sz="4800" b="1" dirty="0" smtClean="0">
                <a:latin typeface="BLOCKHEAD DUDE Personal Use" charset="0"/>
                <a:ea typeface="BLOCKHEAD DUDE Personal Use" charset="0"/>
                <a:cs typeface="BLOCKHEAD DUDE Personal Use" charset="0"/>
              </a:rPr>
              <a:t>Establishing a Medical Protocol </a:t>
            </a:r>
            <a:endParaRPr lang="en-US" sz="4800" b="1" dirty="0">
              <a:latin typeface="BLOCKHEAD DUDE Personal Use" charset="0"/>
              <a:ea typeface="BLOCKHEAD DUDE Personal Use" charset="0"/>
              <a:cs typeface="BLOCKHEAD DUDE Personal Use" charset="0"/>
            </a:endParaRPr>
          </a:p>
        </p:txBody>
      </p:sp>
      <p:sp>
        <p:nvSpPr>
          <p:cNvPr id="3" name="TextBox 2"/>
          <p:cNvSpPr txBox="1"/>
          <p:nvPr/>
        </p:nvSpPr>
        <p:spPr>
          <a:xfrm>
            <a:off x="2506132" y="2447925"/>
            <a:ext cx="7536679" cy="3447098"/>
          </a:xfrm>
          <a:prstGeom prst="rect">
            <a:avLst/>
          </a:prstGeom>
          <a:noFill/>
        </p:spPr>
        <p:txBody>
          <a:bodyPr wrap="none" rtlCol="0">
            <a:spAutoFit/>
          </a:bodyPr>
          <a:lstStyle/>
          <a:p>
            <a:pPr marL="285750" indent="-285750">
              <a:buFont typeface="Arial" charset="0"/>
              <a:buChar char="•"/>
            </a:pPr>
            <a:r>
              <a:rPr lang="en-US" sz="2000" dirty="0" smtClean="0">
                <a:latin typeface="KG The Last Time" charset="0"/>
                <a:ea typeface="KG The Last Time" charset="0"/>
                <a:cs typeface="KG The Last Time" charset="0"/>
              </a:rPr>
              <a:t>What is a medical protocol</a:t>
            </a:r>
          </a:p>
          <a:p>
            <a:pPr marL="285750" indent="-285750">
              <a:buFont typeface="Arial" charset="0"/>
              <a:buChar char="•"/>
            </a:pPr>
            <a:r>
              <a:rPr lang="en-US" sz="2000" dirty="0" smtClean="0">
                <a:latin typeface="KG The Last Time" charset="0"/>
                <a:ea typeface="KG The Last Time" charset="0"/>
                <a:cs typeface="KG The Last Time" charset="0"/>
              </a:rPr>
              <a:t>Steps to Implementing a Medical Protocol</a:t>
            </a:r>
          </a:p>
          <a:p>
            <a:pPr marL="742950" lvl="1" indent="-285750">
              <a:buFont typeface="Arial" charset="0"/>
              <a:buChar char="•"/>
            </a:pPr>
            <a:r>
              <a:rPr lang="en-US" sz="2000" dirty="0" smtClean="0">
                <a:latin typeface="KG The Last Time" charset="0"/>
                <a:ea typeface="KG The Last Time" charset="0"/>
                <a:cs typeface="KG The Last Time" charset="0"/>
              </a:rPr>
              <a:t>How to choose a doctor</a:t>
            </a:r>
          </a:p>
          <a:p>
            <a:pPr marL="742950" lvl="1" indent="-285750">
              <a:buFont typeface="Arial" charset="0"/>
              <a:buChar char="•"/>
            </a:pPr>
            <a:r>
              <a:rPr lang="en-US" sz="2000" dirty="0" smtClean="0">
                <a:latin typeface="KG The Last Time" charset="0"/>
                <a:ea typeface="KG The Last Time" charset="0"/>
                <a:cs typeface="KG The Last Time" charset="0"/>
              </a:rPr>
              <a:t>Talking to Physician</a:t>
            </a:r>
          </a:p>
          <a:p>
            <a:pPr marL="742950" lvl="1" indent="-285750">
              <a:buFont typeface="Arial" charset="0"/>
              <a:buChar char="•"/>
            </a:pPr>
            <a:r>
              <a:rPr lang="en-US" sz="2000" dirty="0" smtClean="0">
                <a:latin typeface="KG The Last Time" charset="0"/>
                <a:ea typeface="KG The Last Time" charset="0"/>
                <a:cs typeface="KG The Last Time" charset="0"/>
              </a:rPr>
              <a:t>Showing your job duties</a:t>
            </a:r>
          </a:p>
          <a:p>
            <a:pPr marL="742950" lvl="1" indent="-285750">
              <a:buFont typeface="Arial" charset="0"/>
              <a:buChar char="•"/>
            </a:pPr>
            <a:r>
              <a:rPr lang="en-US" sz="2000" dirty="0" smtClean="0">
                <a:latin typeface="KG The Last Time" charset="0"/>
                <a:ea typeface="KG The Last Time" charset="0"/>
                <a:cs typeface="KG The Last Time" charset="0"/>
              </a:rPr>
              <a:t>Setting up pharmacy protocol/programs</a:t>
            </a:r>
          </a:p>
          <a:p>
            <a:pPr marL="742950" lvl="1" indent="-285750">
              <a:buFont typeface="Arial" charset="0"/>
              <a:buChar char="•"/>
            </a:pPr>
            <a:r>
              <a:rPr lang="en-US" sz="2000" dirty="0" smtClean="0">
                <a:latin typeface="KG The Last Time" charset="0"/>
                <a:ea typeface="KG The Last Time" charset="0"/>
                <a:cs typeface="KG The Last Time" charset="0"/>
              </a:rPr>
              <a:t>Referrals</a:t>
            </a:r>
          </a:p>
          <a:p>
            <a:pPr marL="285750" indent="-285750">
              <a:buFont typeface="Arial" charset="0"/>
              <a:buChar char="•"/>
            </a:pPr>
            <a:r>
              <a:rPr lang="en-US" sz="2000" dirty="0" smtClean="0">
                <a:latin typeface="KG The Last Time" charset="0"/>
                <a:ea typeface="KG The Last Time" charset="0"/>
                <a:cs typeface="KG The Last Time" charset="0"/>
              </a:rPr>
              <a:t>Examples</a:t>
            </a:r>
          </a:p>
          <a:p>
            <a:pPr marL="285750" indent="-285750">
              <a:buFont typeface="Arial" charset="0"/>
              <a:buChar char="•"/>
            </a:pPr>
            <a:r>
              <a:rPr lang="en-US" sz="2000" dirty="0" smtClean="0">
                <a:latin typeface="KG The Last Time" charset="0"/>
                <a:ea typeface="KG The Last Time" charset="0"/>
                <a:cs typeface="KG The Last Time" charset="0"/>
              </a:rPr>
              <a:t>How Work comp is calculated</a:t>
            </a:r>
          </a:p>
          <a:p>
            <a:pPr marL="285750" indent="-285750">
              <a:buFont typeface="Arial" charset="0"/>
              <a:buChar char="•"/>
            </a:pPr>
            <a:r>
              <a:rPr lang="en-US" sz="2000" dirty="0" smtClean="0">
                <a:latin typeface="KG The Last Time" charset="0"/>
                <a:ea typeface="KG The Last Time" charset="0"/>
                <a:cs typeface="KG The Last Time" charset="0"/>
              </a:rPr>
              <a:t>How it helps both the company and AlaCOMP</a:t>
            </a:r>
          </a:p>
          <a:p>
            <a:endParaRPr lang="en-US" dirty="0"/>
          </a:p>
        </p:txBody>
      </p:sp>
    </p:spTree>
    <p:extLst>
      <p:ext uri="{BB962C8B-B14F-4D97-AF65-F5344CB8AC3E}">
        <p14:creationId xmlns:p14="http://schemas.microsoft.com/office/powerpoint/2010/main" val="554598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5">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8" name="Title 7"/>
          <p:cNvSpPr>
            <a:spLocks noGrp="1"/>
          </p:cNvSpPr>
          <p:nvPr>
            <p:ph type="title"/>
          </p:nvPr>
        </p:nvSpPr>
        <p:spPr/>
        <p:txBody>
          <a:bodyPr/>
          <a:lstStyle/>
          <a:p>
            <a:pPr algn="ctr"/>
            <a:r>
              <a:rPr lang="en-US" dirty="0" smtClean="0">
                <a:latin typeface="BLOCKHEAD DUDE Personal Use" charset="0"/>
                <a:ea typeface="BLOCKHEAD DUDE Personal Use" charset="0"/>
                <a:cs typeface="BLOCKHEAD DUDE Personal Use" charset="0"/>
              </a:rPr>
              <a:t>What is a Medical Protocol?</a:t>
            </a:r>
            <a:endParaRPr lang="en-US" dirty="0">
              <a:latin typeface="BLOCKHEAD DUDE Personal Use" charset="0"/>
              <a:ea typeface="BLOCKHEAD DUDE Personal Use" charset="0"/>
              <a:cs typeface="BLOCKHEAD DUDE Personal Use" charset="0"/>
            </a:endParaRPr>
          </a:p>
        </p:txBody>
      </p:sp>
      <p:sp>
        <p:nvSpPr>
          <p:cNvPr id="9" name="Content Placeholder 8"/>
          <p:cNvSpPr>
            <a:spLocks noGrp="1"/>
          </p:cNvSpPr>
          <p:nvPr>
            <p:ph idx="1"/>
          </p:nvPr>
        </p:nvSpPr>
        <p:spPr>
          <a:xfrm>
            <a:off x="1920339" y="1690688"/>
            <a:ext cx="8239661" cy="4687534"/>
          </a:xfrm>
        </p:spPr>
        <p:txBody>
          <a:bodyPr>
            <a:normAutofit lnSpcReduction="10000"/>
          </a:bodyPr>
          <a:lstStyle/>
          <a:p>
            <a:r>
              <a:rPr lang="en-US" dirty="0" smtClean="0">
                <a:latin typeface="KG The Last Time" charset="0"/>
                <a:ea typeface="KG The Last Time" charset="0"/>
                <a:cs typeface="KG The Last Time" charset="0"/>
              </a:rPr>
              <a:t>Medical protocol is a program that is setup by the employer to include:</a:t>
            </a:r>
          </a:p>
          <a:p>
            <a:pPr lvl="1"/>
            <a:r>
              <a:rPr lang="en-US" dirty="0" smtClean="0">
                <a:latin typeface="KG The Last Time" charset="0"/>
                <a:ea typeface="KG The Last Time" charset="0"/>
                <a:cs typeface="KG The Last Time" charset="0"/>
              </a:rPr>
              <a:t>specific physician/doctor that is used in the case of an employee getting injured at work</a:t>
            </a:r>
          </a:p>
          <a:p>
            <a:pPr lvl="1"/>
            <a:r>
              <a:rPr lang="en-US" dirty="0" smtClean="0">
                <a:latin typeface="KG The Last Time" charset="0"/>
                <a:ea typeface="KG The Last Time" charset="0"/>
                <a:cs typeface="KG The Last Time" charset="0"/>
              </a:rPr>
              <a:t>Pharmacy programs</a:t>
            </a:r>
          </a:p>
          <a:p>
            <a:pPr lvl="1"/>
            <a:r>
              <a:rPr lang="en-US" dirty="0" smtClean="0">
                <a:latin typeface="KG The Last Time" charset="0"/>
                <a:ea typeface="KG The Last Time" charset="0"/>
                <a:cs typeface="KG The Last Time" charset="0"/>
              </a:rPr>
              <a:t>After hours physician or ER information</a:t>
            </a:r>
          </a:p>
          <a:p>
            <a:r>
              <a:rPr lang="en-US" dirty="0" smtClean="0">
                <a:latin typeface="KG The Last Time" charset="0"/>
                <a:ea typeface="KG The Last Time" charset="0"/>
                <a:cs typeface="KG The Last Time" charset="0"/>
              </a:rPr>
              <a:t>You as an Employer have the right in Alabama to choose your doctor – sometimes this is forgotten</a:t>
            </a:r>
          </a:p>
          <a:p>
            <a:r>
              <a:rPr lang="en-US" dirty="0" smtClean="0">
                <a:latin typeface="KG The Last Time" charset="0"/>
                <a:ea typeface="KG The Last Time" charset="0"/>
                <a:cs typeface="KG The Last Time" charset="0"/>
              </a:rPr>
              <a:t>Beneficial to the employee and the company</a:t>
            </a:r>
            <a:endParaRPr lang="en-US" dirty="0">
              <a:latin typeface="KG The Last Time" charset="0"/>
              <a:ea typeface="KG The Last Time" charset="0"/>
              <a:cs typeface="KG The Last Time" charset="0"/>
            </a:endParaRPr>
          </a:p>
        </p:txBody>
      </p:sp>
    </p:spTree>
    <p:extLst>
      <p:ext uri="{BB962C8B-B14F-4D97-AF65-F5344CB8AC3E}">
        <p14:creationId xmlns:p14="http://schemas.microsoft.com/office/powerpoint/2010/main" val="1909358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9" name="Content Placeholder 8"/>
          <p:cNvSpPr>
            <a:spLocks noGrp="1"/>
          </p:cNvSpPr>
          <p:nvPr>
            <p:ph idx="1"/>
          </p:nvPr>
        </p:nvSpPr>
        <p:spPr>
          <a:xfrm>
            <a:off x="1999361" y="2373553"/>
            <a:ext cx="9433461" cy="4351338"/>
          </a:xfrm>
        </p:spPr>
        <p:txBody>
          <a:bodyPr/>
          <a:lstStyle/>
          <a:p>
            <a:r>
              <a:rPr lang="en-US" dirty="0" smtClean="0">
                <a:latin typeface="KG The Last Time" charset="0"/>
                <a:ea typeface="KG The Last Time" charset="0"/>
                <a:cs typeface="KG The Last Time" charset="0"/>
              </a:rPr>
              <a:t>Picking a Doctor</a:t>
            </a:r>
          </a:p>
          <a:p>
            <a:pPr lvl="1"/>
            <a:r>
              <a:rPr lang="en-US" dirty="0" smtClean="0">
                <a:latin typeface="KG The Last Time" charset="0"/>
                <a:ea typeface="KG The Last Time" charset="0"/>
                <a:cs typeface="KG The Last Time" charset="0"/>
              </a:rPr>
              <a:t>AlaCOMP can provide a list of recommended physicians</a:t>
            </a:r>
          </a:p>
          <a:p>
            <a:pPr lvl="1"/>
            <a:r>
              <a:rPr lang="en-US" dirty="0" smtClean="0">
                <a:latin typeface="KG The Last Time" charset="0"/>
                <a:ea typeface="KG The Last Time" charset="0"/>
                <a:cs typeface="KG The Last Time" charset="0"/>
              </a:rPr>
              <a:t>Well-known in the community</a:t>
            </a:r>
          </a:p>
          <a:p>
            <a:pPr lvl="1"/>
            <a:r>
              <a:rPr lang="en-US" dirty="0">
                <a:latin typeface="KG The Last Time" charset="0"/>
                <a:ea typeface="KG The Last Time" charset="0"/>
                <a:cs typeface="KG The Last Time" charset="0"/>
              </a:rPr>
              <a:t>T</a:t>
            </a:r>
            <a:r>
              <a:rPr lang="en-US" dirty="0" smtClean="0">
                <a:latin typeface="KG The Last Time" charset="0"/>
                <a:ea typeface="KG The Last Time" charset="0"/>
                <a:cs typeface="KG The Last Time" charset="0"/>
              </a:rPr>
              <a:t>rusted practice</a:t>
            </a:r>
          </a:p>
          <a:p>
            <a:pPr lvl="1"/>
            <a:r>
              <a:rPr lang="en-US" dirty="0" smtClean="0">
                <a:latin typeface="KG The Last Time" charset="0"/>
                <a:ea typeface="KG The Last Time" charset="0"/>
                <a:cs typeface="KG The Last Time" charset="0"/>
              </a:rPr>
              <a:t>Established</a:t>
            </a:r>
          </a:p>
          <a:p>
            <a:pPr lvl="1"/>
            <a:r>
              <a:rPr lang="en-US" dirty="0" smtClean="0">
                <a:latin typeface="KG The Last Time" charset="0"/>
                <a:ea typeface="KG The Last Time" charset="0"/>
                <a:cs typeface="KG The Last Time" charset="0"/>
              </a:rPr>
              <a:t>Similar hours</a:t>
            </a:r>
          </a:p>
        </p:txBody>
      </p:sp>
      <p:sp>
        <p:nvSpPr>
          <p:cNvPr id="2" name="Title 1"/>
          <p:cNvSpPr>
            <a:spLocks noGrp="1"/>
          </p:cNvSpPr>
          <p:nvPr>
            <p:ph type="title"/>
          </p:nvPr>
        </p:nvSpPr>
        <p:spPr/>
        <p:txBody>
          <a:bodyPr/>
          <a:lstStyle/>
          <a:p>
            <a:endParaRPr lang="en-US" dirty="0"/>
          </a:p>
        </p:txBody>
      </p:sp>
      <p:sp>
        <p:nvSpPr>
          <p:cNvPr id="10" name="Title 7"/>
          <p:cNvSpPr txBox="1">
            <a:spLocks/>
          </p:cNvSpPr>
          <p:nvPr/>
        </p:nvSpPr>
        <p:spPr>
          <a:xfrm>
            <a:off x="838200" y="388651"/>
            <a:ext cx="10515600" cy="13841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mtClean="0">
                <a:latin typeface="BLOCKHEAD DUDE Personal Use" charset="0"/>
                <a:ea typeface="BLOCKHEAD DUDE Personal Use" charset="0"/>
                <a:cs typeface="BLOCKHEAD DUDE Personal Use" charset="0"/>
              </a:rPr>
              <a:t>STEPS to Implement a Medical Protocol</a:t>
            </a:r>
            <a:endParaRPr lang="en-US" dirty="0">
              <a:latin typeface="BLOCKHEAD DUDE Personal Use" charset="0"/>
              <a:ea typeface="BLOCKHEAD DUDE Personal Use" charset="0"/>
              <a:cs typeface="BLOCKHEAD DUDE Personal Use" charset="0"/>
            </a:endParaRPr>
          </a:p>
        </p:txBody>
      </p:sp>
    </p:spTree>
    <p:extLst>
      <p:ext uri="{BB962C8B-B14F-4D97-AF65-F5344CB8AC3E}">
        <p14:creationId xmlns:p14="http://schemas.microsoft.com/office/powerpoint/2010/main" val="222614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9" name="Content Placeholder 8"/>
          <p:cNvSpPr>
            <a:spLocks noGrp="1"/>
          </p:cNvSpPr>
          <p:nvPr>
            <p:ph idx="1"/>
          </p:nvPr>
        </p:nvSpPr>
        <p:spPr>
          <a:xfrm>
            <a:off x="1920339" y="1690688"/>
            <a:ext cx="9252486" cy="4956848"/>
          </a:xfrm>
        </p:spPr>
        <p:txBody>
          <a:bodyPr>
            <a:normAutofit lnSpcReduction="10000"/>
          </a:bodyPr>
          <a:lstStyle/>
          <a:p>
            <a:r>
              <a:rPr lang="en-US" dirty="0" smtClean="0">
                <a:latin typeface="KG The Last Time" charset="0"/>
                <a:ea typeface="KG The Last Time" charset="0"/>
                <a:cs typeface="KG The Last Time" charset="0"/>
              </a:rPr>
              <a:t>Visiting Physicians Office</a:t>
            </a:r>
          </a:p>
          <a:p>
            <a:pPr lvl="1"/>
            <a:r>
              <a:rPr lang="en-US" dirty="0" smtClean="0">
                <a:latin typeface="KG The Last Time" charset="0"/>
                <a:ea typeface="KG The Last Time" charset="0"/>
                <a:cs typeface="KG The Last Time" charset="0"/>
              </a:rPr>
              <a:t>Set up a day and time to visit the office and the doctor(s)</a:t>
            </a:r>
          </a:p>
          <a:p>
            <a:pPr lvl="1"/>
            <a:r>
              <a:rPr lang="en-US" dirty="0" smtClean="0">
                <a:latin typeface="KG The Last Time" charset="0"/>
                <a:ea typeface="KG The Last Time" charset="0"/>
                <a:cs typeface="KG The Last Time" charset="0"/>
              </a:rPr>
              <a:t>Tour the facility</a:t>
            </a:r>
          </a:p>
          <a:p>
            <a:pPr lvl="1"/>
            <a:r>
              <a:rPr lang="en-US" dirty="0" smtClean="0">
                <a:latin typeface="KG The Last Time" charset="0"/>
                <a:ea typeface="KG The Last Time" charset="0"/>
                <a:cs typeface="KG The Last Time" charset="0"/>
              </a:rPr>
              <a:t>Meet and converse with doctor(s)</a:t>
            </a:r>
          </a:p>
          <a:p>
            <a:pPr lvl="2"/>
            <a:r>
              <a:rPr lang="en-US" dirty="0" smtClean="0">
                <a:latin typeface="KG The Last Time" charset="0"/>
                <a:ea typeface="KG The Last Time" charset="0"/>
                <a:cs typeface="KG The Last Time" charset="0"/>
              </a:rPr>
              <a:t>Ask Questions:</a:t>
            </a:r>
          </a:p>
          <a:p>
            <a:pPr lvl="3"/>
            <a:r>
              <a:rPr lang="en-US" dirty="0" smtClean="0">
                <a:latin typeface="KG The Last Time" charset="0"/>
                <a:ea typeface="KG The Last Time" charset="0"/>
                <a:cs typeface="KG The Last Time" charset="0"/>
              </a:rPr>
              <a:t>Patient protocol</a:t>
            </a:r>
          </a:p>
          <a:p>
            <a:pPr lvl="3"/>
            <a:r>
              <a:rPr lang="en-US" dirty="0" smtClean="0">
                <a:latin typeface="KG The Last Time" charset="0"/>
                <a:ea typeface="KG The Last Time" charset="0"/>
                <a:cs typeface="KG The Last Time" charset="0"/>
              </a:rPr>
              <a:t>Drug Testing</a:t>
            </a:r>
          </a:p>
          <a:p>
            <a:pPr lvl="1"/>
            <a:r>
              <a:rPr lang="en-US" dirty="0">
                <a:latin typeface="KG The Last Time" charset="0"/>
                <a:ea typeface="KG The Last Time" charset="0"/>
                <a:cs typeface="KG The Last Time" charset="0"/>
              </a:rPr>
              <a:t>Meet Staff (specifically who you may be dealing with)</a:t>
            </a:r>
          </a:p>
          <a:p>
            <a:pPr lvl="1"/>
            <a:r>
              <a:rPr lang="en-US" dirty="0" smtClean="0">
                <a:latin typeface="KG The Last Time" charset="0"/>
                <a:ea typeface="KG The Last Time" charset="0"/>
                <a:cs typeface="KG The Last Time" charset="0"/>
              </a:rPr>
              <a:t>Discuss </a:t>
            </a:r>
            <a:r>
              <a:rPr lang="en-US" dirty="0">
                <a:latin typeface="KG The Last Time" charset="0"/>
                <a:ea typeface="KG The Last Time" charset="0"/>
                <a:cs typeface="KG The Last Time" charset="0"/>
              </a:rPr>
              <a:t>prescription protocols</a:t>
            </a:r>
          </a:p>
          <a:p>
            <a:pPr lvl="1"/>
            <a:r>
              <a:rPr lang="en-US" dirty="0">
                <a:latin typeface="KG The Last Time" charset="0"/>
                <a:ea typeface="KG The Last Time" charset="0"/>
                <a:cs typeface="KG The Last Time" charset="0"/>
              </a:rPr>
              <a:t>Discuss Pharmacy Programs (i.e. Carlisle Medical)</a:t>
            </a:r>
          </a:p>
          <a:p>
            <a:pPr lvl="1"/>
            <a:r>
              <a:rPr lang="en-US" dirty="0">
                <a:latin typeface="KG The Last Time" charset="0"/>
                <a:ea typeface="KG The Last Time" charset="0"/>
                <a:cs typeface="KG The Last Time" charset="0"/>
              </a:rPr>
              <a:t>Discuss </a:t>
            </a:r>
            <a:r>
              <a:rPr lang="en-US" dirty="0" smtClean="0">
                <a:latin typeface="KG The Last Time" charset="0"/>
                <a:ea typeface="KG The Last Time" charset="0"/>
                <a:cs typeface="KG The Last Time" charset="0"/>
              </a:rPr>
              <a:t>referrals/specialist</a:t>
            </a:r>
            <a:endParaRPr lang="en-US" dirty="0">
              <a:latin typeface="KG The Last Time" charset="0"/>
              <a:ea typeface="KG The Last Time" charset="0"/>
              <a:cs typeface="KG The Last Time" charset="0"/>
            </a:endParaRPr>
          </a:p>
        </p:txBody>
      </p:sp>
      <p:sp>
        <p:nvSpPr>
          <p:cNvPr id="2" name="Title 1"/>
          <p:cNvSpPr>
            <a:spLocks noGrp="1"/>
          </p:cNvSpPr>
          <p:nvPr>
            <p:ph type="title"/>
          </p:nvPr>
        </p:nvSpPr>
        <p:spPr/>
        <p:txBody>
          <a:bodyPr/>
          <a:lstStyle/>
          <a:p>
            <a:endParaRPr lang="en-US"/>
          </a:p>
        </p:txBody>
      </p:sp>
      <p:sp>
        <p:nvSpPr>
          <p:cNvPr id="10" name="Title 7"/>
          <p:cNvSpPr txBox="1">
            <a:spLocks/>
          </p:cNvSpPr>
          <p:nvPr/>
        </p:nvSpPr>
        <p:spPr>
          <a:xfrm>
            <a:off x="838200" y="230607"/>
            <a:ext cx="10515600" cy="13032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mtClean="0">
                <a:latin typeface="BLOCKHEAD DUDE Personal Use" charset="0"/>
                <a:ea typeface="BLOCKHEAD DUDE Personal Use" charset="0"/>
                <a:cs typeface="BLOCKHEAD DUDE Personal Use" charset="0"/>
              </a:rPr>
              <a:t>STEPS to Implement a Medical Protocol</a:t>
            </a:r>
            <a:endParaRPr lang="en-US" dirty="0">
              <a:latin typeface="BLOCKHEAD DUDE Personal Use" charset="0"/>
              <a:ea typeface="BLOCKHEAD DUDE Personal Use" charset="0"/>
              <a:cs typeface="BLOCKHEAD DUDE Personal Use" charset="0"/>
            </a:endParaRPr>
          </a:p>
        </p:txBody>
      </p:sp>
    </p:spTree>
    <p:extLst>
      <p:ext uri="{BB962C8B-B14F-4D97-AF65-F5344CB8AC3E}">
        <p14:creationId xmlns:p14="http://schemas.microsoft.com/office/powerpoint/2010/main" val="1520705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9" name="Content Placeholder 8"/>
          <p:cNvSpPr>
            <a:spLocks noGrp="1"/>
          </p:cNvSpPr>
          <p:nvPr>
            <p:ph idx="1"/>
          </p:nvPr>
        </p:nvSpPr>
        <p:spPr>
          <a:xfrm>
            <a:off x="1920339" y="1690688"/>
            <a:ext cx="9433461" cy="4351338"/>
          </a:xfrm>
        </p:spPr>
        <p:txBody>
          <a:bodyPr/>
          <a:lstStyle/>
          <a:p>
            <a:r>
              <a:rPr lang="en-US" dirty="0" smtClean="0">
                <a:latin typeface="KG The Last Time" charset="0"/>
                <a:ea typeface="KG The Last Time" charset="0"/>
                <a:cs typeface="KG The Last Time" charset="0"/>
              </a:rPr>
              <a:t>Visit to your facility</a:t>
            </a:r>
          </a:p>
          <a:p>
            <a:pPr lvl="1"/>
            <a:r>
              <a:rPr lang="en-US" dirty="0" smtClean="0">
                <a:latin typeface="KG The Last Time" charset="0"/>
                <a:ea typeface="KG The Last Time" charset="0"/>
                <a:cs typeface="KG The Last Time" charset="0"/>
              </a:rPr>
              <a:t>Set up a day and time for the doctor(s) to visit your facility</a:t>
            </a:r>
          </a:p>
          <a:p>
            <a:pPr lvl="1"/>
            <a:r>
              <a:rPr lang="en-US" dirty="0" smtClean="0">
                <a:latin typeface="KG The Last Time" charset="0"/>
                <a:ea typeface="KG The Last Time" charset="0"/>
                <a:cs typeface="KG The Last Time" charset="0"/>
              </a:rPr>
              <a:t>Give them a tour the facility</a:t>
            </a:r>
          </a:p>
          <a:p>
            <a:pPr lvl="1"/>
            <a:r>
              <a:rPr lang="en-US" dirty="0" smtClean="0">
                <a:latin typeface="KG The Last Time" charset="0"/>
                <a:ea typeface="KG The Last Time" charset="0"/>
                <a:cs typeface="KG The Last Time" charset="0"/>
              </a:rPr>
              <a:t>Show them job duties</a:t>
            </a:r>
          </a:p>
          <a:p>
            <a:pPr lvl="1"/>
            <a:r>
              <a:rPr lang="en-US" dirty="0" smtClean="0">
                <a:latin typeface="KG The Last Time" charset="0"/>
                <a:ea typeface="KG The Last Time" charset="0"/>
                <a:cs typeface="KG The Last Time" charset="0"/>
              </a:rPr>
              <a:t>Discuss possible injuries, past injuries, etc.</a:t>
            </a:r>
          </a:p>
          <a:p>
            <a:pPr lvl="1"/>
            <a:endParaRPr lang="en-US" dirty="0" smtClean="0"/>
          </a:p>
        </p:txBody>
      </p:sp>
      <p:sp>
        <p:nvSpPr>
          <p:cNvPr id="2" name="Title 1"/>
          <p:cNvSpPr>
            <a:spLocks noGrp="1"/>
          </p:cNvSpPr>
          <p:nvPr>
            <p:ph type="title"/>
          </p:nvPr>
        </p:nvSpPr>
        <p:spPr/>
        <p:txBody>
          <a:bodyPr/>
          <a:lstStyle/>
          <a:p>
            <a:endParaRPr lang="en-US"/>
          </a:p>
        </p:txBody>
      </p:sp>
      <p:sp>
        <p:nvSpPr>
          <p:cNvPr id="10" name="Title 7"/>
          <p:cNvSpPr txBox="1">
            <a:spLocks/>
          </p:cNvSpPr>
          <p:nvPr/>
        </p:nvSpPr>
        <p:spPr>
          <a:xfrm>
            <a:off x="10611" y="174161"/>
            <a:ext cx="121813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mtClean="0">
                <a:latin typeface="BLOCKHEAD DUDE Personal Use" charset="0"/>
                <a:ea typeface="BLOCKHEAD DUDE Personal Use" charset="0"/>
                <a:cs typeface="BLOCKHEAD DUDE Personal Use" charset="0"/>
              </a:rPr>
              <a:t>STEPS to Implement a Medical Protocol</a:t>
            </a:r>
            <a:endParaRPr lang="en-US" dirty="0">
              <a:latin typeface="BLOCKHEAD DUDE Personal Use" charset="0"/>
              <a:ea typeface="BLOCKHEAD DUDE Personal Use" charset="0"/>
              <a:cs typeface="BLOCKHEAD DUDE Personal Use" charset="0"/>
            </a:endParaRPr>
          </a:p>
        </p:txBody>
      </p:sp>
    </p:spTree>
    <p:extLst>
      <p:ext uri="{BB962C8B-B14F-4D97-AF65-F5344CB8AC3E}">
        <p14:creationId xmlns:p14="http://schemas.microsoft.com/office/powerpoint/2010/main" val="1100279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9" name="Content Placeholder 8"/>
          <p:cNvSpPr>
            <a:spLocks noGrp="1"/>
          </p:cNvSpPr>
          <p:nvPr>
            <p:ph idx="1"/>
          </p:nvPr>
        </p:nvSpPr>
        <p:spPr>
          <a:xfrm>
            <a:off x="1367674" y="1663206"/>
            <a:ext cx="6367175" cy="4115264"/>
          </a:xfrm>
        </p:spPr>
        <p:txBody>
          <a:bodyPr>
            <a:normAutofit/>
          </a:bodyPr>
          <a:lstStyle/>
          <a:p>
            <a:r>
              <a:rPr lang="en-US" sz="3000" dirty="0">
                <a:latin typeface="KG The Last Time" charset="0"/>
                <a:ea typeface="KG The Last Time" charset="0"/>
                <a:cs typeface="KG The Last Time" charset="0"/>
              </a:rPr>
              <a:t>Medical Protocol in place</a:t>
            </a:r>
          </a:p>
          <a:p>
            <a:pPr lvl="1"/>
            <a:r>
              <a:rPr lang="en-US" sz="2600" dirty="0" smtClean="0">
                <a:latin typeface="KG The Last Time" charset="0"/>
                <a:ea typeface="KG The Last Time" charset="0"/>
                <a:cs typeface="KG The Last Time" charset="0"/>
              </a:rPr>
              <a:t>Discuss the medical protocol with employees</a:t>
            </a:r>
          </a:p>
          <a:p>
            <a:pPr lvl="1"/>
            <a:r>
              <a:rPr lang="en-US" sz="2600" dirty="0">
                <a:latin typeface="KG The Last Time" charset="0"/>
                <a:ea typeface="KG The Last Time" charset="0"/>
                <a:cs typeface="KG The Last Time" charset="0"/>
              </a:rPr>
              <a:t>RX Pharmacy Program</a:t>
            </a:r>
          </a:p>
          <a:p>
            <a:pPr lvl="1"/>
            <a:r>
              <a:rPr lang="en-US" sz="2600" smtClean="0">
                <a:latin typeface="KG The Last Time" charset="0"/>
                <a:ea typeface="KG The Last Time" charset="0"/>
                <a:cs typeface="KG The Last Time" charset="0"/>
              </a:rPr>
              <a:t>Discuss </a:t>
            </a:r>
            <a:r>
              <a:rPr lang="en-US" sz="2600" dirty="0">
                <a:latin typeface="KG The Last Time" charset="0"/>
                <a:ea typeface="KG The Last Time" charset="0"/>
                <a:cs typeface="KG The Last Time" charset="0"/>
              </a:rPr>
              <a:t>the Medical Treatment </a:t>
            </a:r>
            <a:r>
              <a:rPr lang="en-US" sz="2600">
                <a:latin typeface="KG The Last Time" charset="0"/>
                <a:ea typeface="KG The Last Time" charset="0"/>
                <a:cs typeface="KG The Last Time" charset="0"/>
              </a:rPr>
              <a:t>Declination </a:t>
            </a:r>
            <a:r>
              <a:rPr lang="en-US" sz="2600" smtClean="0">
                <a:latin typeface="KG The Last Time" charset="0"/>
                <a:ea typeface="KG The Last Time" charset="0"/>
                <a:cs typeface="KG The Last Time" charset="0"/>
              </a:rPr>
              <a:t>Form</a:t>
            </a:r>
            <a:endParaRPr lang="en-US" sz="2600" dirty="0">
              <a:latin typeface="KG The Last Time" charset="0"/>
              <a:ea typeface="KG The Last Time" charset="0"/>
              <a:cs typeface="KG The Last Time" charset="0"/>
            </a:endParaRPr>
          </a:p>
          <a:p>
            <a:pPr lvl="1"/>
            <a:r>
              <a:rPr lang="en-US" sz="2600" dirty="0" smtClean="0">
                <a:latin typeface="KG The Last Time" charset="0"/>
                <a:ea typeface="KG The Last Time" charset="0"/>
                <a:cs typeface="KG The Last Time" charset="0"/>
              </a:rPr>
              <a:t>Post </a:t>
            </a:r>
            <a:r>
              <a:rPr lang="en-US" sz="2600" dirty="0">
                <a:latin typeface="KG The Last Time" charset="0"/>
                <a:ea typeface="KG The Last Time" charset="0"/>
                <a:cs typeface="KG The Last Time" charset="0"/>
              </a:rPr>
              <a:t>Medical protocol information </a:t>
            </a:r>
            <a:r>
              <a:rPr lang="en-US" sz="2600" dirty="0" smtClean="0">
                <a:latin typeface="KG The Last Time" charset="0"/>
                <a:ea typeface="KG The Last Time" charset="0"/>
                <a:cs typeface="KG The Last Time" charset="0"/>
              </a:rPr>
              <a:t>for Employees</a:t>
            </a:r>
            <a:endParaRPr lang="en-US" sz="2600" dirty="0">
              <a:latin typeface="KG The Last Time" charset="0"/>
              <a:ea typeface="KG The Last Time" charset="0"/>
              <a:cs typeface="KG The Last Time" charset="0"/>
            </a:endParaRPr>
          </a:p>
          <a:p>
            <a:pPr lvl="1"/>
            <a:endParaRPr lang="en-US" dirty="0" smtClean="0"/>
          </a:p>
        </p:txBody>
      </p:sp>
      <p:sp>
        <p:nvSpPr>
          <p:cNvPr id="10" name="Title 7"/>
          <p:cNvSpPr txBox="1">
            <a:spLocks/>
          </p:cNvSpPr>
          <p:nvPr/>
        </p:nvSpPr>
        <p:spPr>
          <a:xfrm>
            <a:off x="10611" y="174161"/>
            <a:ext cx="121813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mtClean="0">
                <a:latin typeface="BLOCKHEAD DUDE Personal Use" charset="0"/>
                <a:ea typeface="BLOCKHEAD DUDE Personal Use" charset="0"/>
                <a:cs typeface="BLOCKHEAD DUDE Personal Use" charset="0"/>
              </a:rPr>
              <a:t>STEPS to Implement a Medical Protocol</a:t>
            </a:r>
            <a:endParaRPr lang="en-US" dirty="0">
              <a:latin typeface="BLOCKHEAD DUDE Personal Use" charset="0"/>
              <a:ea typeface="BLOCKHEAD DUDE Personal Use" charset="0"/>
              <a:cs typeface="BLOCKHEAD DUDE Personal Use" charset="0"/>
            </a:endParaRPr>
          </a:p>
        </p:txBody>
      </p:sp>
      <p:sp>
        <p:nvSpPr>
          <p:cNvPr id="12" name="Content Placeholder 11"/>
          <p:cNvSpPr txBox="1">
            <a:spLocks/>
          </p:cNvSpPr>
          <p:nvPr/>
        </p:nvSpPr>
        <p:spPr>
          <a:xfrm>
            <a:off x="7734849" y="1306508"/>
            <a:ext cx="4040312" cy="4606615"/>
          </a:xfrm>
          <a:prstGeom prst="rect">
            <a:avLst/>
          </a:prstGeom>
          <a:ln>
            <a:solidFill>
              <a:schemeClr val="tx1"/>
            </a:solidFill>
          </a:ln>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spcBef>
                <a:spcPts val="0"/>
              </a:spcBef>
              <a:buNone/>
            </a:pPr>
            <a:r>
              <a:rPr lang="en-US" sz="3600" b="1" u="heavy" dirty="0"/>
              <a:t>ABC, LLC</a:t>
            </a:r>
            <a:endParaRPr lang="en-US" sz="3600" dirty="0"/>
          </a:p>
          <a:p>
            <a:pPr marL="0" indent="0" algn="ctr">
              <a:spcBef>
                <a:spcPts val="0"/>
              </a:spcBef>
              <a:buNone/>
            </a:pPr>
            <a:r>
              <a:rPr lang="en-US" sz="3600" dirty="0"/>
              <a:t>MEDICAL PROTOCOL FOR WORKERS COMPENSATION INJURIES</a:t>
            </a:r>
          </a:p>
          <a:p>
            <a:pPr marL="0" indent="0">
              <a:spcBef>
                <a:spcPts val="0"/>
              </a:spcBef>
              <a:buNone/>
            </a:pPr>
            <a:r>
              <a:rPr lang="en-US" sz="3600" dirty="0"/>
              <a:t> </a:t>
            </a:r>
          </a:p>
          <a:p>
            <a:pPr marL="0" indent="0">
              <a:spcBef>
                <a:spcPts val="0"/>
              </a:spcBef>
              <a:buNone/>
            </a:pPr>
            <a:r>
              <a:rPr lang="en-US" sz="3600" b="1" dirty="0"/>
              <a:t>REPORT INJURY TO</a:t>
            </a:r>
            <a:r>
              <a:rPr lang="en-US" sz="3600" b="1" dirty="0" smtClean="0"/>
              <a:t>:</a:t>
            </a:r>
            <a:endParaRPr lang="en-US" sz="3600" dirty="0"/>
          </a:p>
          <a:p>
            <a:pPr marL="0" indent="0">
              <a:spcBef>
                <a:spcPts val="0"/>
              </a:spcBef>
              <a:buNone/>
            </a:pPr>
            <a:r>
              <a:rPr lang="en-US" sz="3600" dirty="0"/>
              <a:t>Company: ABC, LLC</a:t>
            </a:r>
          </a:p>
          <a:p>
            <a:pPr marL="0" indent="0">
              <a:spcBef>
                <a:spcPts val="0"/>
              </a:spcBef>
              <a:buNone/>
            </a:pPr>
            <a:r>
              <a:rPr lang="en-US" sz="3600" dirty="0"/>
              <a:t>Phone: (123) 456-7890</a:t>
            </a:r>
          </a:p>
          <a:p>
            <a:pPr marL="0" indent="0">
              <a:spcBef>
                <a:spcPts val="0"/>
              </a:spcBef>
              <a:buNone/>
            </a:pPr>
            <a:r>
              <a:rPr lang="en-US" sz="3600" dirty="0"/>
              <a:t>Contact Person: John Doe</a:t>
            </a:r>
          </a:p>
          <a:p>
            <a:pPr marL="0" indent="0">
              <a:spcBef>
                <a:spcPts val="0"/>
              </a:spcBef>
              <a:buNone/>
            </a:pPr>
            <a:r>
              <a:rPr lang="en-US" sz="3600" b="1" dirty="0"/>
              <a:t> </a:t>
            </a:r>
            <a:endParaRPr lang="en-US" sz="3600" dirty="0"/>
          </a:p>
          <a:p>
            <a:pPr marL="0" indent="0">
              <a:spcBef>
                <a:spcPts val="0"/>
              </a:spcBef>
              <a:buNone/>
            </a:pPr>
            <a:r>
              <a:rPr lang="en-US" sz="3600" b="1" dirty="0"/>
              <a:t>TREATING PHYSICIAN</a:t>
            </a:r>
            <a:r>
              <a:rPr lang="en-US" sz="3600" b="1" dirty="0" smtClean="0"/>
              <a:t>:</a:t>
            </a:r>
            <a:endParaRPr lang="en-US" sz="3600" dirty="0"/>
          </a:p>
          <a:p>
            <a:pPr marL="0" indent="0">
              <a:spcBef>
                <a:spcPts val="0"/>
              </a:spcBef>
              <a:buNone/>
            </a:pPr>
            <a:r>
              <a:rPr lang="en-US" sz="3600" dirty="0"/>
              <a:t>Doctors Office</a:t>
            </a:r>
          </a:p>
          <a:p>
            <a:pPr marL="0" indent="0">
              <a:spcBef>
                <a:spcPts val="0"/>
              </a:spcBef>
              <a:buNone/>
            </a:pPr>
            <a:r>
              <a:rPr lang="en-US" sz="3600" dirty="0"/>
              <a:t>Dr. Greene</a:t>
            </a:r>
          </a:p>
          <a:p>
            <a:pPr marL="0" indent="0">
              <a:spcBef>
                <a:spcPts val="0"/>
              </a:spcBef>
              <a:buNone/>
            </a:pPr>
            <a:r>
              <a:rPr lang="en-US" sz="3600" dirty="0"/>
              <a:t>123 Apple Street</a:t>
            </a:r>
          </a:p>
          <a:p>
            <a:pPr marL="0" indent="0">
              <a:spcBef>
                <a:spcPts val="0"/>
              </a:spcBef>
              <a:buNone/>
            </a:pPr>
            <a:r>
              <a:rPr lang="en-US" sz="3600" dirty="0"/>
              <a:t>Any city, AL 12345</a:t>
            </a:r>
          </a:p>
          <a:p>
            <a:pPr marL="0" indent="0">
              <a:spcBef>
                <a:spcPts val="0"/>
              </a:spcBef>
              <a:buNone/>
            </a:pPr>
            <a:r>
              <a:rPr lang="en-US" sz="3600" dirty="0"/>
              <a:t>(444) 444-4444</a:t>
            </a:r>
          </a:p>
          <a:p>
            <a:pPr marL="0" indent="0">
              <a:spcBef>
                <a:spcPts val="0"/>
              </a:spcBef>
              <a:buNone/>
            </a:pPr>
            <a:r>
              <a:rPr lang="en-US" sz="3600" b="1" dirty="0"/>
              <a:t> </a:t>
            </a:r>
            <a:endParaRPr lang="en-US" sz="3600" dirty="0"/>
          </a:p>
          <a:p>
            <a:pPr marL="0" indent="0">
              <a:spcBef>
                <a:spcPts val="0"/>
              </a:spcBef>
              <a:buNone/>
            </a:pPr>
            <a:r>
              <a:rPr lang="en-US" sz="3600" b="1" dirty="0"/>
              <a:t>EMERGENCY ROOM</a:t>
            </a:r>
            <a:r>
              <a:rPr lang="en-US" sz="3600" b="1" dirty="0" smtClean="0"/>
              <a:t>:</a:t>
            </a:r>
            <a:endParaRPr lang="en-US" sz="3600" dirty="0"/>
          </a:p>
          <a:p>
            <a:pPr marL="0" indent="0">
              <a:spcBef>
                <a:spcPts val="0"/>
              </a:spcBef>
              <a:buNone/>
            </a:pPr>
            <a:r>
              <a:rPr lang="en-US" sz="3600" dirty="0"/>
              <a:t>Weekends or night shift (where treating physician’s office is closed)</a:t>
            </a:r>
          </a:p>
          <a:p>
            <a:pPr marL="0" indent="0">
              <a:spcBef>
                <a:spcPts val="0"/>
              </a:spcBef>
              <a:buNone/>
            </a:pPr>
            <a:r>
              <a:rPr lang="en-US" sz="3600" dirty="0"/>
              <a:t> </a:t>
            </a:r>
          </a:p>
          <a:p>
            <a:pPr marL="0" indent="0">
              <a:spcBef>
                <a:spcPts val="0"/>
              </a:spcBef>
              <a:buNone/>
            </a:pPr>
            <a:r>
              <a:rPr lang="en-US" sz="3600" dirty="0"/>
              <a:t>ABC Hospital</a:t>
            </a:r>
          </a:p>
          <a:p>
            <a:pPr marL="0" indent="0">
              <a:spcBef>
                <a:spcPts val="0"/>
              </a:spcBef>
              <a:buNone/>
            </a:pPr>
            <a:r>
              <a:rPr lang="en-US" sz="3600" dirty="0"/>
              <a:t>5555 Office Way</a:t>
            </a:r>
          </a:p>
          <a:p>
            <a:pPr marL="0" indent="0">
              <a:spcBef>
                <a:spcPts val="0"/>
              </a:spcBef>
              <a:buNone/>
            </a:pPr>
            <a:r>
              <a:rPr lang="en-US" sz="3600" dirty="0"/>
              <a:t>No City, AL 67890</a:t>
            </a:r>
          </a:p>
          <a:p>
            <a:pPr marL="0" indent="0">
              <a:spcBef>
                <a:spcPts val="0"/>
              </a:spcBef>
              <a:buNone/>
            </a:pPr>
            <a:r>
              <a:rPr lang="en-US" sz="3600" dirty="0"/>
              <a:t>(098) 765-4321</a:t>
            </a:r>
          </a:p>
          <a:p>
            <a:pPr marL="0" indent="0">
              <a:spcBef>
                <a:spcPts val="0"/>
              </a:spcBef>
              <a:buNone/>
            </a:pPr>
            <a:r>
              <a:rPr lang="en-US" sz="3600" dirty="0"/>
              <a:t> </a:t>
            </a:r>
          </a:p>
          <a:p>
            <a:pPr marL="0" lvl="0" indent="0">
              <a:spcBef>
                <a:spcPts val="0"/>
              </a:spcBef>
              <a:buNone/>
            </a:pPr>
            <a:r>
              <a:rPr lang="en-US" sz="3600" dirty="0"/>
              <a:t>ER personnel are authorized to treat emergencies regarding the above referenced cases.</a:t>
            </a:r>
          </a:p>
          <a:p>
            <a:pPr marL="0" lvl="0" indent="0">
              <a:spcBef>
                <a:spcPts val="0"/>
              </a:spcBef>
              <a:buNone/>
            </a:pPr>
            <a:r>
              <a:rPr lang="en-US" sz="3600" dirty="0"/>
              <a:t>In the event further treatment is necessary, the ER physician shall refer the employee back to the designated treating physician.</a:t>
            </a:r>
          </a:p>
          <a:p>
            <a:pPr marL="0" lvl="0" indent="0">
              <a:spcBef>
                <a:spcPts val="0"/>
              </a:spcBef>
              <a:buNone/>
            </a:pPr>
            <a:r>
              <a:rPr lang="en-US" sz="3600" dirty="0"/>
              <a:t>The ER Personnel has the authority to issue enough prescription drugs to last until the next business day.  Then, the emergency room physicians should instruct the employee to go back to the designated treating physician for any further prescriptions. The intent is to have all prescription management handled by one doctor.</a:t>
            </a:r>
          </a:p>
          <a:p>
            <a:pPr marL="0" indent="0">
              <a:spcBef>
                <a:spcPts val="0"/>
              </a:spcBef>
              <a:buNone/>
            </a:pPr>
            <a:r>
              <a:rPr lang="en-US" sz="3600" b="1" dirty="0"/>
              <a:t> </a:t>
            </a:r>
            <a:endParaRPr lang="en-US" sz="3600" dirty="0"/>
          </a:p>
          <a:p>
            <a:pPr marL="0" indent="0">
              <a:spcBef>
                <a:spcPts val="0"/>
              </a:spcBef>
              <a:buNone/>
            </a:pPr>
            <a:r>
              <a:rPr lang="en-US" sz="3600" b="1" dirty="0" smtClean="0"/>
              <a:t>PRESCRIPTIONS</a:t>
            </a:r>
            <a:endParaRPr lang="en-US" sz="3600" dirty="0"/>
          </a:p>
          <a:p>
            <a:pPr marL="0" indent="0">
              <a:spcBef>
                <a:spcPts val="0"/>
              </a:spcBef>
              <a:buNone/>
            </a:pPr>
            <a:r>
              <a:rPr lang="en-US" sz="3600" dirty="0"/>
              <a:t>The authorized treating physician shall prescribe generic drugs on prescriptions when available.  Prescription cards are available through your adjuster.</a:t>
            </a:r>
          </a:p>
          <a:p>
            <a:pPr marL="0" indent="0">
              <a:spcBef>
                <a:spcPts val="0"/>
              </a:spcBef>
              <a:buNone/>
            </a:pPr>
            <a:r>
              <a:rPr lang="en-US" sz="3600" dirty="0"/>
              <a:t> </a:t>
            </a:r>
          </a:p>
          <a:p>
            <a:pPr marL="0" indent="0">
              <a:spcBef>
                <a:spcPts val="0"/>
              </a:spcBef>
              <a:buNone/>
            </a:pPr>
            <a:r>
              <a:rPr lang="en-US" sz="3600" b="1" dirty="0"/>
              <a:t>AlaCOMP RX Program:</a:t>
            </a:r>
            <a:endParaRPr lang="en-US" sz="3600" dirty="0"/>
          </a:p>
          <a:p>
            <a:pPr marL="0" indent="0">
              <a:spcBef>
                <a:spcPts val="0"/>
              </a:spcBef>
              <a:buNone/>
            </a:pPr>
            <a:r>
              <a:rPr lang="en-US" sz="3600" dirty="0"/>
              <a:t>Once the authorized treating physician writes the prescription, the injured worker may take the prescription to the pharmacy of choice.  Have the pharmacy call AlaCOMP/Business Insurance Group at (888)661-7119 to obtain authorization from the assigned claims adjuster.    The injured worker can pay for the initial prescription(s) and can be reimbursed after a copy of the pharmacy receipt is submitted (to include name of medication, quantity, and prescribing physician).</a:t>
            </a:r>
          </a:p>
          <a:p>
            <a:pPr marL="0" indent="0">
              <a:buNone/>
            </a:pPr>
            <a:r>
              <a:rPr lang="en-US" dirty="0"/>
              <a:t/>
            </a:r>
            <a:br>
              <a:rPr lang="en-US" dirty="0"/>
            </a:br>
            <a:endParaRPr lang="en-US" sz="4000" dirty="0"/>
          </a:p>
        </p:txBody>
      </p:sp>
    </p:spTree>
    <p:extLst>
      <p:ext uri="{BB962C8B-B14F-4D97-AF65-F5344CB8AC3E}">
        <p14:creationId xmlns:p14="http://schemas.microsoft.com/office/powerpoint/2010/main" val="1908182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9" name="Content Placeholder 8"/>
          <p:cNvSpPr>
            <a:spLocks noGrp="1"/>
          </p:cNvSpPr>
          <p:nvPr>
            <p:ph idx="1"/>
          </p:nvPr>
        </p:nvSpPr>
        <p:spPr>
          <a:xfrm>
            <a:off x="1520290" y="1574437"/>
            <a:ext cx="6009224" cy="3497626"/>
          </a:xfrm>
        </p:spPr>
        <p:txBody>
          <a:bodyPr>
            <a:normAutofit/>
          </a:bodyPr>
          <a:lstStyle/>
          <a:p>
            <a:r>
              <a:rPr lang="en-US" sz="3000" dirty="0">
                <a:latin typeface="KG The Last Time" charset="0"/>
                <a:ea typeface="KG The Last Time" charset="0"/>
                <a:cs typeface="KG The Last Time" charset="0"/>
              </a:rPr>
              <a:t>Medical Protocol in place</a:t>
            </a:r>
          </a:p>
          <a:p>
            <a:pPr lvl="1"/>
            <a:r>
              <a:rPr lang="en-US" sz="2600" dirty="0">
                <a:latin typeface="KG The Last Time" charset="0"/>
                <a:ea typeface="KG The Last Time" charset="0"/>
                <a:cs typeface="KG The Last Time" charset="0"/>
              </a:rPr>
              <a:t>Letter to all Employees implementing the </a:t>
            </a:r>
            <a:r>
              <a:rPr lang="en-US" sz="2600" dirty="0" smtClean="0">
                <a:latin typeface="KG The Last Time" charset="0"/>
                <a:ea typeface="KG The Last Time" charset="0"/>
                <a:cs typeface="KG The Last Time" charset="0"/>
              </a:rPr>
              <a:t>medical protocol</a:t>
            </a:r>
          </a:p>
          <a:p>
            <a:pPr lvl="1"/>
            <a:endParaRPr lang="en-US" sz="2600" dirty="0">
              <a:latin typeface="KG The Last Time" charset="0"/>
              <a:ea typeface="KG The Last Time" charset="0"/>
              <a:cs typeface="KG The Last Time" charset="0"/>
            </a:endParaRPr>
          </a:p>
        </p:txBody>
      </p:sp>
      <p:sp>
        <p:nvSpPr>
          <p:cNvPr id="10" name="Title 7"/>
          <p:cNvSpPr txBox="1">
            <a:spLocks/>
          </p:cNvSpPr>
          <p:nvPr/>
        </p:nvSpPr>
        <p:spPr>
          <a:xfrm>
            <a:off x="10611" y="174161"/>
            <a:ext cx="121813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mtClean="0">
                <a:latin typeface="BLOCKHEAD DUDE Personal Use" charset="0"/>
                <a:ea typeface="BLOCKHEAD DUDE Personal Use" charset="0"/>
                <a:cs typeface="BLOCKHEAD DUDE Personal Use" charset="0"/>
              </a:rPr>
              <a:t>STEPS to Implement a Medical Protocol</a:t>
            </a:r>
            <a:endParaRPr lang="en-US" dirty="0">
              <a:latin typeface="BLOCKHEAD DUDE Personal Use" charset="0"/>
              <a:ea typeface="BLOCKHEAD DUDE Personal Use" charset="0"/>
              <a:cs typeface="BLOCKHEAD DUDE Personal Use" charset="0"/>
            </a:endParaRPr>
          </a:p>
        </p:txBody>
      </p:sp>
      <p:sp>
        <p:nvSpPr>
          <p:cNvPr id="12" name="Content Placeholder 11"/>
          <p:cNvSpPr txBox="1">
            <a:spLocks/>
          </p:cNvSpPr>
          <p:nvPr/>
        </p:nvSpPr>
        <p:spPr>
          <a:xfrm>
            <a:off x="7043739" y="1462219"/>
            <a:ext cx="4402362" cy="4571445"/>
          </a:xfrm>
          <a:prstGeom prst="rect">
            <a:avLst/>
          </a:prstGeom>
          <a:ln>
            <a:solidFill>
              <a:schemeClr val="tx1"/>
            </a:solidFill>
          </a:ln>
        </p:spPr>
        <p:txBody>
          <a:bodyPr>
            <a:normAutofit fontScale="25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spcBef>
                <a:spcPts val="0"/>
              </a:spcBef>
              <a:buFont typeface="Arial"/>
              <a:buNone/>
            </a:pPr>
            <a:r>
              <a:rPr lang="en-US" b="1" u="heavy" smtClean="0"/>
              <a:t>(</a:t>
            </a:r>
            <a:r>
              <a:rPr lang="en-US" sz="4000" b="1" u="heavy" smtClean="0"/>
              <a:t>COMPANY NAME)</a:t>
            </a:r>
            <a:r>
              <a:rPr lang="en-US" sz="4000" b="1" smtClean="0"/>
              <a:t> MEMORANDUM</a:t>
            </a:r>
          </a:p>
          <a:p>
            <a:pPr marL="0" indent="0">
              <a:spcBef>
                <a:spcPts val="0"/>
              </a:spcBef>
              <a:buFont typeface="Arial"/>
              <a:buNone/>
            </a:pPr>
            <a:endParaRPr lang="en-US" sz="2000" smtClean="0"/>
          </a:p>
          <a:p>
            <a:pPr marL="0" indent="0">
              <a:spcBef>
                <a:spcPts val="0"/>
              </a:spcBef>
              <a:buFont typeface="Arial"/>
              <a:buNone/>
            </a:pPr>
            <a:r>
              <a:rPr lang="en-US" sz="4000" smtClean="0"/>
              <a:t>TO:     (Employee)</a:t>
            </a:r>
          </a:p>
          <a:p>
            <a:pPr marL="0" indent="0">
              <a:spcBef>
                <a:spcPts val="0"/>
              </a:spcBef>
              <a:buFont typeface="Arial"/>
              <a:buNone/>
            </a:pPr>
            <a:r>
              <a:rPr lang="en-US" sz="4000" smtClean="0"/>
              <a:t>FROM:     Human Resource Department</a:t>
            </a:r>
          </a:p>
          <a:p>
            <a:pPr marL="0" indent="0">
              <a:spcBef>
                <a:spcPts val="0"/>
              </a:spcBef>
              <a:buFont typeface="Arial"/>
              <a:buNone/>
            </a:pPr>
            <a:r>
              <a:rPr lang="en-US" sz="4000" smtClean="0"/>
              <a:t>DATE:     (Date)</a:t>
            </a:r>
          </a:p>
          <a:p>
            <a:pPr marL="0" indent="0">
              <a:spcBef>
                <a:spcPts val="0"/>
              </a:spcBef>
              <a:buFont typeface="Arial"/>
              <a:buNone/>
            </a:pPr>
            <a:r>
              <a:rPr lang="en-US" sz="4000" smtClean="0"/>
              <a:t>RE:    Workers’ Compensation Medical Protocol</a:t>
            </a:r>
          </a:p>
          <a:p>
            <a:pPr marL="0" indent="0">
              <a:spcBef>
                <a:spcPts val="0"/>
              </a:spcBef>
              <a:buFont typeface="Arial"/>
              <a:buNone/>
            </a:pPr>
            <a:endParaRPr lang="en-US" sz="4000" smtClean="0"/>
          </a:p>
          <a:p>
            <a:pPr marL="0" indent="0">
              <a:spcBef>
                <a:spcPts val="0"/>
              </a:spcBef>
              <a:buFont typeface="Arial"/>
              <a:buNone/>
            </a:pPr>
            <a:r>
              <a:rPr lang="en-US" sz="4000" smtClean="0"/>
              <a:t>Dear Employee:</a:t>
            </a:r>
          </a:p>
          <a:p>
            <a:pPr marL="0" indent="0">
              <a:spcBef>
                <a:spcPts val="0"/>
              </a:spcBef>
              <a:buFont typeface="Arial"/>
              <a:buNone/>
            </a:pPr>
            <a:endParaRPr lang="en-US" sz="4000" smtClean="0"/>
          </a:p>
          <a:p>
            <a:pPr marL="0" indent="0">
              <a:spcBef>
                <a:spcPts val="0"/>
              </a:spcBef>
              <a:buFont typeface="Arial"/>
              <a:buNone/>
            </a:pPr>
            <a:r>
              <a:rPr lang="en-US" sz="4000" smtClean="0"/>
              <a:t>The following is the established medical protocol for workers’ compensation injuries that occur during the day and night shifts or on the weekends that are not life threatening or do not involve serious bodily injuries.</a:t>
            </a:r>
          </a:p>
          <a:p>
            <a:pPr marL="457200" lvl="1" indent="0">
              <a:spcBef>
                <a:spcPts val="0"/>
              </a:spcBef>
              <a:buFont typeface="Arial"/>
              <a:buNone/>
            </a:pPr>
            <a:endParaRPr lang="en-US" sz="4000" smtClean="0"/>
          </a:p>
          <a:p>
            <a:pPr marL="457200" lvl="1" indent="0">
              <a:spcBef>
                <a:spcPts val="0"/>
              </a:spcBef>
              <a:buFont typeface="Arial"/>
              <a:buNone/>
            </a:pPr>
            <a:r>
              <a:rPr lang="en-US" sz="4000" b="1" smtClean="0"/>
              <a:t>Mandatory Notice: </a:t>
            </a:r>
            <a:r>
              <a:rPr lang="en-US" sz="4000" smtClean="0"/>
              <a:t>You must report all incidences of injury to your supervisor immediately.</a:t>
            </a:r>
          </a:p>
          <a:p>
            <a:pPr marL="0" indent="0">
              <a:spcBef>
                <a:spcPts val="0"/>
              </a:spcBef>
              <a:buFont typeface="Arial"/>
              <a:buNone/>
            </a:pPr>
            <a:r>
              <a:rPr lang="en-US" sz="4000" b="1" smtClean="0"/>
              <a:t> </a:t>
            </a:r>
          </a:p>
          <a:p>
            <a:pPr marL="457200" lvl="1" indent="0">
              <a:spcBef>
                <a:spcPts val="0"/>
              </a:spcBef>
              <a:buFont typeface="Arial"/>
              <a:buNone/>
            </a:pPr>
            <a:r>
              <a:rPr lang="en-US" sz="4000" b="1" smtClean="0"/>
              <a:t>Daytime workers’ compensation accidents: </a:t>
            </a:r>
            <a:r>
              <a:rPr lang="en-US" sz="4000" smtClean="0"/>
              <a:t>Report to treating physician’s office.</a:t>
            </a:r>
          </a:p>
          <a:p>
            <a:pPr marL="0" indent="0">
              <a:spcBef>
                <a:spcPts val="0"/>
              </a:spcBef>
              <a:buFont typeface="Arial"/>
              <a:buNone/>
            </a:pPr>
            <a:r>
              <a:rPr lang="en-US" sz="4000" smtClean="0"/>
              <a:t>	**Physician Name &amp; Address**</a:t>
            </a:r>
          </a:p>
          <a:p>
            <a:pPr marL="0" indent="0">
              <a:spcBef>
                <a:spcPts val="0"/>
              </a:spcBef>
              <a:buFont typeface="Arial"/>
              <a:buNone/>
            </a:pPr>
            <a:r>
              <a:rPr lang="en-US" sz="4000" smtClean="0"/>
              <a:t>	**Physician Telephone Number**</a:t>
            </a:r>
          </a:p>
          <a:p>
            <a:pPr marL="0" indent="0">
              <a:spcBef>
                <a:spcPts val="0"/>
              </a:spcBef>
              <a:buFont typeface="Arial"/>
              <a:buNone/>
            </a:pPr>
            <a:r>
              <a:rPr lang="en-US" sz="4000" smtClean="0"/>
              <a:t> </a:t>
            </a:r>
          </a:p>
          <a:p>
            <a:pPr marL="457200" lvl="1" indent="0">
              <a:spcBef>
                <a:spcPts val="0"/>
              </a:spcBef>
              <a:buFont typeface="Arial"/>
              <a:buNone/>
            </a:pPr>
            <a:r>
              <a:rPr lang="en-US" sz="4000" b="1" smtClean="0"/>
              <a:t>Nighttime/Weekend workers’ compensation accidents: </a:t>
            </a:r>
            <a:r>
              <a:rPr lang="en-US" sz="4000" smtClean="0"/>
              <a:t>Report to treating physician.  If their office is closed, then report to Emergency Room</a:t>
            </a:r>
          </a:p>
          <a:p>
            <a:pPr marL="0" indent="0">
              <a:spcBef>
                <a:spcPts val="0"/>
              </a:spcBef>
              <a:buFont typeface="Arial"/>
              <a:buNone/>
            </a:pPr>
            <a:r>
              <a:rPr lang="en-US" sz="4000" smtClean="0"/>
              <a:t>	 </a:t>
            </a:r>
            <a:r>
              <a:rPr lang="en-US" sz="4000" b="1" smtClean="0"/>
              <a:t>**ER Facility Name &amp; Address**</a:t>
            </a:r>
            <a:endParaRPr lang="en-US" sz="4000" smtClean="0"/>
          </a:p>
          <a:p>
            <a:pPr marL="0" indent="0">
              <a:spcBef>
                <a:spcPts val="0"/>
              </a:spcBef>
              <a:buFont typeface="Arial"/>
              <a:buNone/>
            </a:pPr>
            <a:r>
              <a:rPr lang="en-US" sz="4000" b="1" smtClean="0"/>
              <a:t>	 **ER Phone Number**</a:t>
            </a:r>
            <a:endParaRPr lang="en-US" sz="4000" smtClean="0"/>
          </a:p>
          <a:p>
            <a:pPr marL="457200" lvl="1" indent="0">
              <a:spcBef>
                <a:spcPts val="0"/>
              </a:spcBef>
              <a:buFont typeface="Arial"/>
              <a:buNone/>
            </a:pPr>
            <a:r>
              <a:rPr lang="en-US" sz="4000" smtClean="0"/>
              <a:t> </a:t>
            </a:r>
          </a:p>
          <a:p>
            <a:pPr marL="457200" lvl="1" indent="0">
              <a:spcBef>
                <a:spcPts val="0"/>
              </a:spcBef>
              <a:buFont typeface="Arial"/>
              <a:buNone/>
            </a:pPr>
            <a:r>
              <a:rPr lang="en-US" sz="4000" b="1" smtClean="0"/>
              <a:t>Emergency Needs during any shift:  First report to treating physician’s office unless closed.  If closed, report to ER Facility.</a:t>
            </a:r>
          </a:p>
          <a:p>
            <a:pPr marL="0" indent="0">
              <a:spcBef>
                <a:spcPts val="0"/>
              </a:spcBef>
              <a:buFont typeface="Arial"/>
              <a:buNone/>
            </a:pPr>
            <a:r>
              <a:rPr lang="en-US" sz="4000" smtClean="0"/>
              <a:t> </a:t>
            </a:r>
          </a:p>
          <a:p>
            <a:pPr marL="0" indent="0">
              <a:spcBef>
                <a:spcPts val="0"/>
              </a:spcBef>
              <a:buFont typeface="Arial"/>
              <a:buNone/>
            </a:pPr>
            <a:r>
              <a:rPr lang="en-US" sz="4000" b="1" smtClean="0"/>
              <a:t>Failure to report to the above listed medical providers may jeopardize your workers’ compensation benefits.  Prior authorization must be received whenever possible.</a:t>
            </a:r>
            <a:endParaRPr lang="en-US" sz="4000" smtClean="0"/>
          </a:p>
          <a:p>
            <a:pPr marL="0" indent="0">
              <a:spcBef>
                <a:spcPts val="0"/>
              </a:spcBef>
              <a:buFont typeface="Arial"/>
              <a:buNone/>
            </a:pPr>
            <a:r>
              <a:rPr lang="en-US" sz="4000" b="1" smtClean="0"/>
              <a:t> </a:t>
            </a:r>
            <a:endParaRPr lang="en-US" sz="4000" smtClean="0"/>
          </a:p>
          <a:p>
            <a:pPr marL="0" indent="0">
              <a:spcBef>
                <a:spcPts val="0"/>
              </a:spcBef>
              <a:buFont typeface="Arial"/>
              <a:buNone/>
            </a:pPr>
            <a:r>
              <a:rPr lang="en-US" sz="4000" smtClean="0"/>
              <a:t>If you have any questions please contact your HR Department.</a:t>
            </a:r>
          </a:p>
          <a:p>
            <a:pPr marL="0" indent="0">
              <a:spcBef>
                <a:spcPts val="0"/>
              </a:spcBef>
              <a:buFont typeface="Arial"/>
              <a:buNone/>
            </a:pPr>
            <a:r>
              <a:rPr lang="en-US" sz="4000" smtClean="0"/>
              <a:t> </a:t>
            </a:r>
          </a:p>
          <a:p>
            <a:pPr marL="0" indent="0">
              <a:spcBef>
                <a:spcPts val="0"/>
              </a:spcBef>
              <a:buFont typeface="Arial"/>
              <a:buNone/>
            </a:pPr>
            <a:r>
              <a:rPr lang="en-US" sz="4000" smtClean="0"/>
              <a:t>Thanks,</a:t>
            </a:r>
          </a:p>
          <a:p>
            <a:pPr marL="0" indent="0">
              <a:spcBef>
                <a:spcPts val="0"/>
              </a:spcBef>
              <a:buFont typeface="Arial"/>
              <a:buNone/>
            </a:pPr>
            <a:r>
              <a:rPr lang="en-US" sz="4000" smtClean="0"/>
              <a:t>Bob Smith</a:t>
            </a:r>
          </a:p>
          <a:p>
            <a:pPr marL="0" indent="0">
              <a:spcBef>
                <a:spcPts val="0"/>
              </a:spcBef>
              <a:buFont typeface="Arial"/>
              <a:buNone/>
            </a:pPr>
            <a:r>
              <a:rPr lang="en-US" sz="4000" smtClean="0"/>
              <a:t>ABC, LLC</a:t>
            </a:r>
          </a:p>
          <a:p>
            <a:pPr marL="0" indent="0">
              <a:lnSpc>
                <a:spcPct val="100000"/>
              </a:lnSpc>
              <a:spcBef>
                <a:spcPts val="0"/>
              </a:spcBef>
              <a:buFontTx/>
              <a:buNone/>
            </a:pPr>
            <a:endParaRPr lang="en-US" sz="4000" dirty="0"/>
          </a:p>
        </p:txBody>
      </p:sp>
    </p:spTree>
    <p:extLst>
      <p:ext uri="{BB962C8B-B14F-4D97-AF65-F5344CB8AC3E}">
        <p14:creationId xmlns:p14="http://schemas.microsoft.com/office/powerpoint/2010/main" val="341014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oneycomb-foo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611" y="4493941"/>
            <a:ext cx="12172701" cy="2366914"/>
          </a:xfrm>
          <a:prstGeom prst="rect">
            <a:avLst/>
          </a:prstGeom>
        </p:spPr>
      </p:pic>
      <p:pic>
        <p:nvPicPr>
          <p:cNvPr id="6" name="Picture 5" descr="honeycomb-toppe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79"/>
            <a:ext cx="12192000" cy="4124960"/>
          </a:xfrm>
          <a:prstGeom prst="rect">
            <a:avLst/>
          </a:prstGeom>
        </p:spPr>
      </p:pic>
      <p:pic>
        <p:nvPicPr>
          <p:cNvPr id="4" name="Picture 3" descr="beehive-bee-wide.pdf"/>
          <p:cNvPicPr>
            <a:picLocks noChangeAspect="1"/>
          </p:cNvPicPr>
          <p:nvPr/>
        </p:nvPicPr>
        <p:blipFill rotWithShape="1">
          <a:blip r:embed="rId4">
            <a:extLst>
              <a:ext uri="{28A0092B-C50C-407E-A947-70E740481C1C}">
                <a14:useLocalDpi xmlns:a14="http://schemas.microsoft.com/office/drawing/2010/main" val="0"/>
              </a:ext>
            </a:extLst>
          </a:blip>
          <a:srcRect t="22411" b="23256"/>
          <a:stretch/>
        </p:blipFill>
        <p:spPr>
          <a:xfrm flipH="1">
            <a:off x="251728" y="1616928"/>
            <a:ext cx="11746984" cy="5030608"/>
          </a:xfrm>
          <a:prstGeom prst="rect">
            <a:avLst/>
          </a:prstGeom>
        </p:spPr>
      </p:pic>
      <p:pic>
        <p:nvPicPr>
          <p:cNvPr id="7" name="Picture 6" descr="AlaCOMP-ta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50327" y="6092274"/>
            <a:ext cx="3040685" cy="709971"/>
          </a:xfrm>
          <a:prstGeom prst="rect">
            <a:avLst/>
          </a:prstGeom>
        </p:spPr>
      </p:pic>
      <p:sp>
        <p:nvSpPr>
          <p:cNvPr id="10" name="Title 9"/>
          <p:cNvSpPr>
            <a:spLocks noGrp="1"/>
          </p:cNvSpPr>
          <p:nvPr>
            <p:ph type="title"/>
          </p:nvPr>
        </p:nvSpPr>
        <p:spPr/>
        <p:txBody>
          <a:bodyPr/>
          <a:lstStyle/>
          <a:p>
            <a:pPr algn="ctr"/>
            <a:r>
              <a:rPr lang="en-US" dirty="0" smtClean="0">
                <a:latin typeface="BLOCKHEAD DUDE Personal Use" charset="0"/>
                <a:ea typeface="BLOCKHEAD DUDE Personal Use" charset="0"/>
                <a:cs typeface="BLOCKHEAD DUDE Personal Use" charset="0"/>
              </a:rPr>
              <a:t>Comparison of Companies</a:t>
            </a:r>
            <a:endParaRPr lang="en-US" dirty="0">
              <a:latin typeface="BLOCKHEAD DUDE Personal Use" charset="0"/>
              <a:ea typeface="BLOCKHEAD DUDE Personal Use" charset="0"/>
              <a:cs typeface="BLOCKHEAD DUDE Personal Use" charset="0"/>
            </a:endParaRPr>
          </a:p>
        </p:txBody>
      </p:sp>
      <p:sp>
        <p:nvSpPr>
          <p:cNvPr id="11" name="Text Placeholder 10"/>
          <p:cNvSpPr>
            <a:spLocks noGrp="1"/>
          </p:cNvSpPr>
          <p:nvPr>
            <p:ph type="body" idx="1"/>
          </p:nvPr>
        </p:nvSpPr>
        <p:spPr/>
        <p:txBody>
          <a:bodyPr>
            <a:normAutofit lnSpcReduction="10000"/>
          </a:bodyPr>
          <a:lstStyle/>
          <a:p>
            <a:pPr algn="ctr"/>
            <a:r>
              <a:rPr lang="en-US" dirty="0" smtClean="0">
                <a:latin typeface="KG The Last Time" charset="0"/>
                <a:ea typeface="KG The Last Time" charset="0"/>
                <a:cs typeface="KG The Last Time" charset="0"/>
              </a:rPr>
              <a:t>Company A</a:t>
            </a:r>
          </a:p>
          <a:p>
            <a:pPr algn="ctr"/>
            <a:r>
              <a:rPr lang="en-US" dirty="0" smtClean="0">
                <a:latin typeface="KG The Last Time" charset="0"/>
                <a:ea typeface="KG The Last Time" charset="0"/>
                <a:cs typeface="KG The Last Time" charset="0"/>
              </a:rPr>
              <a:t> </a:t>
            </a:r>
            <a:r>
              <a:rPr lang="en-US" sz="1800" dirty="0" smtClean="0">
                <a:latin typeface="KG The Last Time" charset="0"/>
                <a:ea typeface="KG The Last Time" charset="0"/>
                <a:cs typeface="KG The Last Time" charset="0"/>
              </a:rPr>
              <a:t>(No Medical Protocol)</a:t>
            </a:r>
            <a:endParaRPr lang="en-US" sz="1800" dirty="0">
              <a:latin typeface="KG The Last Time" charset="0"/>
              <a:ea typeface="KG The Last Time" charset="0"/>
              <a:cs typeface="KG The Last Time" charset="0"/>
            </a:endParaRPr>
          </a:p>
        </p:txBody>
      </p:sp>
      <p:sp>
        <p:nvSpPr>
          <p:cNvPr id="12" name="Content Placeholder 11"/>
          <p:cNvSpPr>
            <a:spLocks noGrp="1"/>
          </p:cNvSpPr>
          <p:nvPr>
            <p:ph sz="half" idx="2"/>
          </p:nvPr>
        </p:nvSpPr>
        <p:spPr>
          <a:xfrm>
            <a:off x="839788" y="2505075"/>
            <a:ext cx="5157787" cy="3684588"/>
          </a:xfrm>
          <a:ln>
            <a:solidFill>
              <a:schemeClr val="tx1"/>
            </a:solidFill>
          </a:ln>
        </p:spPr>
        <p:txBody>
          <a:bodyPr>
            <a:normAutofit fontScale="92500" lnSpcReduction="10000"/>
          </a:bodyPr>
          <a:lstStyle/>
          <a:p>
            <a:endParaRPr lang="en-US" sz="900" b="1" dirty="0" smtClean="0">
              <a:latin typeface="Marker Felt Thin" charset="0"/>
              <a:ea typeface="Marker Felt Thin" charset="0"/>
              <a:cs typeface="Marker Felt Thin" charset="0"/>
            </a:endParaRPr>
          </a:p>
          <a:p>
            <a:r>
              <a:rPr lang="en-US" b="1" dirty="0" smtClean="0">
                <a:latin typeface="Marker Felt Thin" charset="0"/>
                <a:ea typeface="Marker Felt Thin" charset="0"/>
                <a:cs typeface="Marker Felt Thin" charset="0"/>
              </a:rPr>
              <a:t>Worker was injured during normal business hours. </a:t>
            </a:r>
          </a:p>
          <a:p>
            <a:r>
              <a:rPr lang="en-US" b="1" dirty="0" smtClean="0">
                <a:latin typeface="Marker Felt Thin" charset="0"/>
                <a:ea typeface="Marker Felt Thin" charset="0"/>
                <a:cs typeface="Marker Felt Thin" charset="0"/>
              </a:rPr>
              <a:t>Company had no medical protocol setup for employees to follow.</a:t>
            </a:r>
          </a:p>
          <a:p>
            <a:r>
              <a:rPr lang="en-US" b="1" dirty="0" smtClean="0">
                <a:latin typeface="Marker Felt Thin" charset="0"/>
                <a:ea typeface="Marker Felt Thin" charset="0"/>
                <a:cs typeface="Marker Felt Thin" charset="0"/>
              </a:rPr>
              <a:t>Employee choose to use the ER and a family physician. </a:t>
            </a:r>
          </a:p>
          <a:p>
            <a:r>
              <a:rPr lang="en-US" b="1" dirty="0" smtClean="0">
                <a:latin typeface="Marker Felt Thin" charset="0"/>
                <a:ea typeface="Marker Felt Thin" charset="0"/>
                <a:cs typeface="Marker Felt Thin" charset="0"/>
              </a:rPr>
              <a:t>4 Visits for injury</a:t>
            </a:r>
          </a:p>
          <a:p>
            <a:r>
              <a:rPr lang="en-US" b="1" dirty="0" smtClean="0">
                <a:latin typeface="Marker Felt Thin" charset="0"/>
                <a:ea typeface="Marker Felt Thin" charset="0"/>
                <a:cs typeface="Marker Felt Thin" charset="0"/>
              </a:rPr>
              <a:t>Time lost at work</a:t>
            </a:r>
          </a:p>
          <a:p>
            <a:endParaRPr lang="en-US" dirty="0" smtClean="0"/>
          </a:p>
          <a:p>
            <a:endParaRPr lang="en-US" dirty="0" smtClean="0"/>
          </a:p>
        </p:txBody>
      </p:sp>
      <p:sp>
        <p:nvSpPr>
          <p:cNvPr id="13" name="Text Placeholder 12"/>
          <p:cNvSpPr>
            <a:spLocks noGrp="1"/>
          </p:cNvSpPr>
          <p:nvPr>
            <p:ph type="body" sz="quarter" idx="3"/>
          </p:nvPr>
        </p:nvSpPr>
        <p:spPr/>
        <p:txBody>
          <a:bodyPr>
            <a:normAutofit/>
          </a:bodyPr>
          <a:lstStyle/>
          <a:p>
            <a:pPr algn="ctr"/>
            <a:r>
              <a:rPr lang="en-US" dirty="0" smtClean="0">
                <a:latin typeface="KG The Last Time" charset="0"/>
                <a:ea typeface="KG The Last Time" charset="0"/>
                <a:cs typeface="KG The Last Time" charset="0"/>
              </a:rPr>
              <a:t>Company B</a:t>
            </a:r>
          </a:p>
          <a:p>
            <a:pPr algn="ctr"/>
            <a:r>
              <a:rPr lang="en-US" sz="1800" dirty="0" smtClean="0">
                <a:latin typeface="KG The Last Time" charset="0"/>
                <a:ea typeface="KG The Last Time" charset="0"/>
                <a:cs typeface="KG The Last Time" charset="0"/>
              </a:rPr>
              <a:t>(medical Protocol in place)</a:t>
            </a:r>
            <a:endParaRPr lang="en-US" sz="1800" dirty="0">
              <a:latin typeface="KG The Last Time" charset="0"/>
              <a:ea typeface="KG The Last Time" charset="0"/>
              <a:cs typeface="KG The Last Time" charset="0"/>
            </a:endParaRPr>
          </a:p>
        </p:txBody>
      </p:sp>
      <p:sp>
        <p:nvSpPr>
          <p:cNvPr id="14" name="Content Placeholder 13"/>
          <p:cNvSpPr>
            <a:spLocks noGrp="1"/>
          </p:cNvSpPr>
          <p:nvPr>
            <p:ph sz="quarter" idx="4"/>
          </p:nvPr>
        </p:nvSpPr>
        <p:spPr>
          <a:xfrm>
            <a:off x="5997575" y="2505075"/>
            <a:ext cx="5661025" cy="3684588"/>
          </a:xfrm>
          <a:ln>
            <a:solidFill>
              <a:schemeClr val="tx1"/>
            </a:solidFill>
          </a:ln>
        </p:spPr>
        <p:txBody>
          <a:bodyPr>
            <a:normAutofit fontScale="85000" lnSpcReduction="20000"/>
          </a:bodyPr>
          <a:lstStyle/>
          <a:p>
            <a:endParaRPr lang="en-US" sz="900" dirty="0" smtClean="0">
              <a:latin typeface="Marker Felt Thin" charset="0"/>
              <a:ea typeface="Marker Felt Thin" charset="0"/>
              <a:cs typeface="Marker Felt Thin" charset="0"/>
            </a:endParaRPr>
          </a:p>
          <a:p>
            <a:r>
              <a:rPr lang="en-US" dirty="0" smtClean="0">
                <a:latin typeface="Marker Felt Thin" charset="0"/>
                <a:ea typeface="Marker Felt Thin" charset="0"/>
                <a:cs typeface="Marker Felt Thin" charset="0"/>
              </a:rPr>
              <a:t>Worker was injured during normal business hours.  </a:t>
            </a:r>
          </a:p>
          <a:p>
            <a:r>
              <a:rPr lang="en-US" dirty="0" smtClean="0">
                <a:latin typeface="Marker Felt Thin" charset="0"/>
                <a:ea typeface="Marker Felt Thin" charset="0"/>
                <a:cs typeface="Marker Felt Thin" charset="0"/>
              </a:rPr>
              <a:t>Company setup a protocol for employees when injured on the job.</a:t>
            </a:r>
          </a:p>
          <a:p>
            <a:r>
              <a:rPr lang="en-US" dirty="0" smtClean="0">
                <a:latin typeface="Marker Felt Thin" charset="0"/>
                <a:ea typeface="Marker Felt Thin" charset="0"/>
                <a:cs typeface="Marker Felt Thin" charset="0"/>
              </a:rPr>
              <a:t>Employee followed the medical protocol and went to the doctor that the company chose.</a:t>
            </a:r>
          </a:p>
          <a:p>
            <a:r>
              <a:rPr lang="en-US" dirty="0" smtClean="0">
                <a:latin typeface="Marker Felt Thin" charset="0"/>
                <a:ea typeface="Marker Felt Thin" charset="0"/>
                <a:cs typeface="Marker Felt Thin" charset="0"/>
              </a:rPr>
              <a:t>4 Visits for injury</a:t>
            </a:r>
          </a:p>
          <a:p>
            <a:r>
              <a:rPr lang="en-US" dirty="0" smtClean="0">
                <a:latin typeface="Marker Felt Thin" charset="0"/>
                <a:ea typeface="Marker Felt Thin" charset="0"/>
                <a:cs typeface="Marker Felt Thin" charset="0"/>
              </a:rPr>
              <a:t>Had the option of light duty work</a:t>
            </a:r>
          </a:p>
          <a:p>
            <a:r>
              <a:rPr lang="en-US" dirty="0" smtClean="0">
                <a:latin typeface="Marker Felt Thin" charset="0"/>
                <a:ea typeface="Marker Felt Thin" charset="0"/>
                <a:cs typeface="Marker Felt Thin" charset="0"/>
              </a:rPr>
              <a:t>No time lost at work</a:t>
            </a:r>
          </a:p>
          <a:p>
            <a:endParaRPr lang="en-US" dirty="0"/>
          </a:p>
        </p:txBody>
      </p:sp>
      <p:sp>
        <p:nvSpPr>
          <p:cNvPr id="15" name="TextBox 14"/>
          <p:cNvSpPr txBox="1"/>
          <p:nvPr/>
        </p:nvSpPr>
        <p:spPr>
          <a:xfrm>
            <a:off x="1528764" y="6370537"/>
            <a:ext cx="6576660" cy="307777"/>
          </a:xfrm>
          <a:prstGeom prst="rect">
            <a:avLst/>
          </a:prstGeom>
          <a:noFill/>
        </p:spPr>
        <p:txBody>
          <a:bodyPr wrap="square" rtlCol="0">
            <a:spAutoFit/>
          </a:bodyPr>
          <a:lstStyle/>
          <a:p>
            <a:r>
              <a:rPr lang="en-US" sz="1400" dirty="0" smtClean="0">
                <a:latin typeface="Bebas Neue" charset="0"/>
                <a:ea typeface="Bebas Neue" charset="0"/>
                <a:cs typeface="Bebas Neue" charset="0"/>
              </a:rPr>
              <a:t>These are all approximate cost and are to show the difference in having a medical protocol versus not</a:t>
            </a:r>
            <a:endParaRPr lang="en-US" sz="1400" dirty="0">
              <a:latin typeface="Bebas Neue" charset="0"/>
              <a:ea typeface="Bebas Neue" charset="0"/>
              <a:cs typeface="Bebas Neue" charset="0"/>
            </a:endParaRPr>
          </a:p>
        </p:txBody>
      </p:sp>
    </p:spTree>
    <p:extLst>
      <p:ext uri="{BB962C8B-B14F-4D97-AF65-F5344CB8AC3E}">
        <p14:creationId xmlns:p14="http://schemas.microsoft.com/office/powerpoint/2010/main" val="1503409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advClick="0" advTm="7431">
        <p15:prstTrans prst="pageCurlDouble"/>
      </p:transition>
    </mc:Choice>
    <mc:Fallback xmlns="">
      <p:transition spd="slow" advClick="0" advTm="7431">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E5E2161-2709-094D-BF7A-ADCA928060EF}" vid="{7B65672E-79B7-1244-A14B-B692901F8E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AlaCOMP</Template>
  <TotalTime>31480</TotalTime>
  <Words>967</Words>
  <Application>Microsoft Macintosh PowerPoint</Application>
  <PresentationFormat>Widescreen</PresentationFormat>
  <Paragraphs>211</Paragraphs>
  <Slides>15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Bebas Neue</vt:lpstr>
      <vt:lpstr>BLOCKHEAD DUDE Personal Use</vt:lpstr>
      <vt:lpstr>Brady Bunch Remastered</vt:lpstr>
      <vt:lpstr>Calibri</vt:lpstr>
      <vt:lpstr>Calibri Light</vt:lpstr>
      <vt:lpstr>KG The Last Time</vt:lpstr>
      <vt:lpstr>Marker Felt Thin</vt:lpstr>
      <vt:lpstr>Mf Hug Me Tight</vt:lpstr>
      <vt:lpstr>Arial</vt:lpstr>
      <vt:lpstr>Office Theme</vt:lpstr>
      <vt:lpstr> Establishing a Medical Protocol </vt:lpstr>
      <vt:lpstr>PowerPoint Presentation</vt:lpstr>
      <vt:lpstr>What is a Medical Protocol?</vt:lpstr>
      <vt:lpstr>PowerPoint Presentation</vt:lpstr>
      <vt:lpstr>PowerPoint Presentation</vt:lpstr>
      <vt:lpstr>PowerPoint Presentation</vt:lpstr>
      <vt:lpstr>PowerPoint Presentation</vt:lpstr>
      <vt:lpstr>PowerPoint Presentation</vt:lpstr>
      <vt:lpstr>Comparison of Companies</vt:lpstr>
      <vt:lpstr>Comparison of Companies: difference between claim cost</vt:lpstr>
      <vt:lpstr>How work comp is calculated</vt:lpstr>
      <vt:lpstr>Comparison of Companies How Losses Effect Experience Mod </vt:lpstr>
      <vt:lpstr>Why A Medical Protocol Helps everyone</vt:lpstr>
      <vt:lpstr>RECAP</vt:lpstr>
      <vt:lpstr>QUESTIONS &amp; ANSWERS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41</cp:revision>
  <cp:lastPrinted>2018-02-21T16:12:11Z</cp:lastPrinted>
  <dcterms:created xsi:type="dcterms:W3CDTF">2018-02-07T19:15:02Z</dcterms:created>
  <dcterms:modified xsi:type="dcterms:W3CDTF">2018-03-08T02:33:51Z</dcterms:modified>
</cp:coreProperties>
</file>